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2"/>
  </p:notesMasterIdLst>
  <p:sldIdLst>
    <p:sldId id="257" r:id="rId2"/>
    <p:sldId id="258" r:id="rId3"/>
    <p:sldId id="261" r:id="rId4"/>
    <p:sldId id="262" r:id="rId5"/>
    <p:sldId id="266" r:id="rId6"/>
    <p:sldId id="267" r:id="rId7"/>
    <p:sldId id="268" r:id="rId8"/>
    <p:sldId id="263" r:id="rId9"/>
    <p:sldId id="265" r:id="rId10"/>
    <p:sldId id="269" r:id="rId11"/>
  </p:sldIdLst>
  <p:sldSz cx="12192000" cy="6858000"/>
  <p:notesSz cx="6858000" cy="9144000"/>
  <p:embeddedFontLst>
    <p:embeddedFont>
      <p:font typeface="AppleSDGothicNeoB00" panose="02000503000000000000" pitchFamily="2" charset="-127"/>
      <p:regular r:id="rId13"/>
    </p:embeddedFont>
    <p:embeddedFont>
      <p:font typeface="AppleSDGothicNeoM00" panose="02000503000000000000" pitchFamily="2" charset="-127"/>
      <p:regular r:id="rId14"/>
    </p:embeddedFont>
    <p:embeddedFont>
      <p:font typeface="나눔고딕" panose="020D0604000000000000" pitchFamily="50" charset="-127"/>
      <p:regular r:id="rId15"/>
      <p:bold r:id="rId16"/>
    </p:embeddedFont>
    <p:embeddedFont>
      <p:font typeface="나눔고딕 ExtraBold" panose="020D0904000000000000" pitchFamily="50" charset="-127"/>
      <p:bold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FB793"/>
    <a:srgbClr val="FB5D74"/>
    <a:srgbClr val="FF9966"/>
    <a:srgbClr val="774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 autoAdjust="0"/>
    <p:restoredTop sz="74812" autoAdjust="0"/>
  </p:normalViewPr>
  <p:slideViewPr>
    <p:cSldViewPr snapToGrid="0">
      <p:cViewPr varScale="1">
        <p:scale>
          <a:sx n="61" d="100"/>
          <a:sy n="61" d="100"/>
        </p:scale>
        <p:origin x="141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2AC02B-AA7D-42B7-BC95-7C97306AB26E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6F8499-650B-4C84-BC61-218D7B6BF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345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오픈소스 프로젝트 발표를 하게 된 응용수학과 서민정입니다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제가 발표할 프로젝트명은 </a:t>
            </a:r>
            <a:r>
              <a:rPr lang="ko-KR" altLang="en-US" dirty="0" err="1"/>
              <a:t>서치</a:t>
            </a:r>
            <a:r>
              <a:rPr lang="ko-KR" altLang="en-US" dirty="0"/>
              <a:t> 앤 </a:t>
            </a:r>
            <a:r>
              <a:rPr lang="ko-KR" altLang="en-US" dirty="0" err="1"/>
              <a:t>챗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762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제 프로젝트에 접속하시기 위해서는 해당 슬라이드에 </a:t>
            </a:r>
            <a:r>
              <a:rPr lang="ko-KR" altLang="en-US" dirty="0" err="1"/>
              <a:t>제시되어있는</a:t>
            </a:r>
            <a:r>
              <a:rPr lang="ko-KR" altLang="en-US" dirty="0"/>
              <a:t> </a:t>
            </a:r>
            <a:r>
              <a:rPr lang="en-US" altLang="ko-KR" dirty="0"/>
              <a:t>URL</a:t>
            </a:r>
            <a:r>
              <a:rPr lang="ko-KR" altLang="en-US" dirty="0"/>
              <a:t>로 접속하시면 바로 접속 가능하고</a:t>
            </a:r>
            <a:r>
              <a:rPr lang="en-US" altLang="ko-KR" dirty="0"/>
              <a:t>, KHUHUB</a:t>
            </a:r>
            <a:r>
              <a:rPr lang="ko-KR" altLang="en-US" dirty="0"/>
              <a:t>를 통해서도 접속 가능합니다</a:t>
            </a:r>
            <a:r>
              <a:rPr lang="en-US" altLang="ko-KR" dirty="0"/>
              <a:t>. URL</a:t>
            </a:r>
            <a:r>
              <a:rPr lang="ko-KR" altLang="en-US" dirty="0"/>
              <a:t>로 접속하신 뒤 </a:t>
            </a:r>
            <a:r>
              <a:rPr lang="en-US" altLang="ko-KR" dirty="0"/>
              <a:t>how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USE </a:t>
            </a:r>
            <a:r>
              <a:rPr lang="ko-KR" altLang="en-US" dirty="0"/>
              <a:t>를 이용하여 이용방법을 </a:t>
            </a:r>
            <a:r>
              <a:rPr lang="ko-KR" altLang="en-US" dirty="0" err="1"/>
              <a:t>확인해보시기</a:t>
            </a:r>
            <a:r>
              <a:rPr lang="ko-KR" altLang="en-US" dirty="0"/>
              <a:t> 바랍니다</a:t>
            </a:r>
            <a:r>
              <a:rPr lang="en-US" altLang="ko-KR" dirty="0"/>
              <a:t>. </a:t>
            </a:r>
            <a:r>
              <a:rPr lang="ko-KR" altLang="en-US" dirty="0"/>
              <a:t>이상으로 발표를 모두 마치겠습니다</a:t>
            </a:r>
            <a:r>
              <a:rPr lang="en-US" altLang="ko-KR" dirty="0"/>
              <a:t>. </a:t>
            </a:r>
            <a:r>
              <a:rPr lang="ko-KR" altLang="en-US" dirty="0" err="1"/>
              <a:t>들어주셔서</a:t>
            </a:r>
            <a:r>
              <a:rPr lang="ko-KR" altLang="en-US" dirty="0"/>
              <a:t> 감사합니다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279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프로젝트 소개를 간략히 하자면</a:t>
            </a:r>
            <a:r>
              <a:rPr lang="en-US" altLang="ko-KR" dirty="0"/>
              <a:t>,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683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다음으로 프로젝트 </a:t>
            </a:r>
            <a:r>
              <a:rPr lang="ko-KR" altLang="en-US" sz="1200" dirty="0" err="1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선정이유입니다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일상생활 속에서 다양한 </a:t>
            </a:r>
            <a:r>
              <a:rPr lang="ko-KR" altLang="en-US" sz="1200" dirty="0" err="1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챗봇들을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사용하고 있습니다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간단한 정보는 직접 검색하지 않아도 </a:t>
            </a:r>
            <a:r>
              <a:rPr lang="ko-KR" altLang="en-US" sz="1200" dirty="0" err="1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챗봇을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통해 손쉽게 얻을 수 있습니다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 아이디어에서 착안하여 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“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웹 페이지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”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로 </a:t>
            </a:r>
            <a:r>
              <a:rPr lang="ko-KR" altLang="en-US" sz="1200" dirty="0" err="1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챗봇을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구현하고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웹에서 자주 검색하거나 조회하는 정보를 얻을 수 있지 않을까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? 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라는 생각을 하게 되었습니다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또한 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“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영상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”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과 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“</a:t>
            </a:r>
            <a:r>
              <a:rPr lang="ko-KR" altLang="en-US" sz="1200" dirty="0" err="1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소식＂의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측면에서 보았을 때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우리는 새로운 정보를 찾는 것이 이미 조회한 내용을 </a:t>
            </a:r>
            <a:r>
              <a:rPr lang="ko-KR" altLang="en-US" sz="1200" dirty="0" err="1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재검색하는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것보다 더 많다고 생각하였습니다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따라서 우리가 매번 검색하여 새 정보가 있는지 확인하는 것이 아닌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1200" dirty="0" err="1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챗봇에게</a:t>
            </a:r>
            <a:r>
              <a:rPr lang="ko-KR" altLang="en-US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그러한 일을 대신 맡겨 간단한 키워드 텍스트 만으로 새로운 소식을 확인할 수 있도록 하기 위해 이 프로젝트를 진행하게 되었습니다</a:t>
            </a:r>
            <a:r>
              <a:rPr lang="en-US" altLang="ko-KR" sz="12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805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프로젝트의 핵심 기능입니다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첫번째로</a:t>
            </a:r>
            <a:r>
              <a:rPr lang="en-US" altLang="ko-KR" dirty="0"/>
              <a:t>, </a:t>
            </a:r>
            <a:r>
              <a:rPr lang="ko-KR" altLang="en-US" dirty="0"/>
              <a:t>간단한 일상 대화입니다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Dialogflow</a:t>
            </a:r>
            <a:r>
              <a:rPr lang="en-US" altLang="ko-KR" dirty="0"/>
              <a:t> API</a:t>
            </a:r>
            <a:r>
              <a:rPr lang="ko-KR" altLang="en-US" dirty="0"/>
              <a:t>를 사용하여 </a:t>
            </a:r>
            <a:r>
              <a:rPr lang="ko-KR" altLang="en-US" dirty="0" err="1"/>
              <a:t>챗봇을</a:t>
            </a:r>
            <a:r>
              <a:rPr lang="ko-KR" altLang="en-US" dirty="0"/>
              <a:t> 구현하였기 때문에</a:t>
            </a:r>
            <a:r>
              <a:rPr lang="en-US" altLang="ko-KR" dirty="0"/>
              <a:t>, </a:t>
            </a:r>
            <a:r>
              <a:rPr lang="ko-KR" altLang="en-US" dirty="0"/>
              <a:t>다이얼로그 플로우 에이전트에 </a:t>
            </a:r>
            <a:r>
              <a:rPr lang="ko-KR" altLang="en-US" dirty="0" err="1"/>
              <a:t>등록해놓은</a:t>
            </a:r>
            <a:r>
              <a:rPr lang="ko-KR" altLang="en-US" dirty="0"/>
              <a:t> 키워드의 대화를 사용자가 입력한다면</a:t>
            </a:r>
            <a:r>
              <a:rPr lang="en-US" altLang="ko-KR" dirty="0"/>
              <a:t>, </a:t>
            </a:r>
            <a:r>
              <a:rPr lang="ko-KR" altLang="en-US" dirty="0"/>
              <a:t>설정된 답변을 </a:t>
            </a:r>
            <a:r>
              <a:rPr lang="ko-KR" altLang="en-US" dirty="0" err="1"/>
              <a:t>챗봇이</a:t>
            </a:r>
            <a:r>
              <a:rPr lang="ko-KR" altLang="en-US" dirty="0"/>
              <a:t> 해줌으로서 간단한 대화가 이루어질 수 있습니다</a:t>
            </a:r>
            <a:r>
              <a:rPr lang="en-US" altLang="ko-KR" dirty="0"/>
              <a:t>. </a:t>
            </a:r>
            <a:r>
              <a:rPr lang="ko-KR" altLang="en-US" dirty="0"/>
              <a:t>화면에서도 보여지고 있지만 위 </a:t>
            </a:r>
            <a:r>
              <a:rPr lang="en-US" altLang="ko-KR" dirty="0" err="1"/>
              <a:t>url</a:t>
            </a:r>
            <a:r>
              <a:rPr lang="ko-KR" altLang="en-US" dirty="0"/>
              <a:t>로 접속하시면 이용하실 수 있는데</a:t>
            </a:r>
            <a:r>
              <a:rPr lang="en-US" altLang="ko-KR" dirty="0"/>
              <a:t>, </a:t>
            </a:r>
            <a:r>
              <a:rPr lang="ko-KR" altLang="en-US" dirty="0" err="1"/>
              <a:t>챗봇이</a:t>
            </a:r>
            <a:r>
              <a:rPr lang="ko-KR" altLang="en-US" dirty="0"/>
              <a:t> 해줬으면 좋겠는 대화가 있으시다면 </a:t>
            </a:r>
            <a:r>
              <a:rPr lang="ko-KR" altLang="en-US" dirty="0" err="1"/>
              <a:t>쿠허브</a:t>
            </a:r>
            <a:r>
              <a:rPr lang="ko-KR" altLang="en-US" dirty="0"/>
              <a:t> </a:t>
            </a:r>
            <a:r>
              <a:rPr lang="en-US" altLang="ko-KR" dirty="0"/>
              <a:t>README</a:t>
            </a:r>
            <a:r>
              <a:rPr lang="ko-KR" altLang="en-US" dirty="0"/>
              <a:t>에 남겨진 메일로 부탁드립니다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933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두번째로</a:t>
            </a:r>
            <a:r>
              <a:rPr lang="en-US" altLang="ko-KR" dirty="0"/>
              <a:t>, </a:t>
            </a:r>
            <a:r>
              <a:rPr lang="ko-KR" altLang="en-US" dirty="0"/>
              <a:t>정확도 기준 검색입니다</a:t>
            </a:r>
            <a:r>
              <a:rPr lang="en-US" altLang="ko-KR" dirty="0"/>
              <a:t>. </a:t>
            </a:r>
            <a:r>
              <a:rPr lang="ko-KR" altLang="en-US" dirty="0" err="1"/>
              <a:t>챗봇에게</a:t>
            </a:r>
            <a:r>
              <a:rPr lang="ko-KR" altLang="en-US" dirty="0"/>
              <a:t> 검색을 맡기기 위해서는 정해진 양식대로 </a:t>
            </a:r>
            <a:r>
              <a:rPr lang="ko-KR" altLang="en-US" dirty="0" err="1"/>
              <a:t>입력해야합니다</a:t>
            </a:r>
            <a:r>
              <a:rPr lang="en-US" altLang="ko-KR" dirty="0"/>
              <a:t>.  </a:t>
            </a:r>
            <a:r>
              <a:rPr lang="ko-KR" altLang="en-US" dirty="0"/>
              <a:t>정확도 기준 검색 양식은</a:t>
            </a:r>
            <a:endParaRPr lang="en-US" altLang="ko-KR" dirty="0"/>
          </a:p>
          <a:p>
            <a:r>
              <a:rPr lang="ko-KR" altLang="en-US" dirty="0" err="1"/>
              <a:t>골뱅이와</a:t>
            </a:r>
            <a:r>
              <a:rPr lang="ko-KR" altLang="en-US" dirty="0"/>
              <a:t> 함께 검색어 </a:t>
            </a:r>
            <a:r>
              <a:rPr lang="ko-KR" altLang="en-US" dirty="0" err="1"/>
              <a:t>언더바</a:t>
            </a:r>
            <a:r>
              <a:rPr lang="ko-KR" altLang="en-US" dirty="0"/>
              <a:t> 정확도 입니다</a:t>
            </a:r>
            <a:r>
              <a:rPr lang="en-US" altLang="ko-KR" dirty="0"/>
              <a:t>. </a:t>
            </a:r>
            <a:r>
              <a:rPr lang="ko-KR" altLang="en-US" dirty="0"/>
              <a:t>해당 양식대로 </a:t>
            </a:r>
            <a:r>
              <a:rPr lang="ko-KR" altLang="en-US" dirty="0" err="1"/>
              <a:t>챗봇에게</a:t>
            </a:r>
            <a:r>
              <a:rPr lang="ko-KR" altLang="en-US" dirty="0"/>
              <a:t> </a:t>
            </a:r>
            <a:r>
              <a:rPr lang="ko-KR" altLang="en-US" dirty="0" err="1"/>
              <a:t>채팅하면</a:t>
            </a:r>
            <a:r>
              <a:rPr lang="en-US" altLang="ko-KR" dirty="0"/>
              <a:t>, </a:t>
            </a:r>
            <a:r>
              <a:rPr lang="ko-KR" altLang="en-US" dirty="0" err="1"/>
              <a:t>챗봇은</a:t>
            </a:r>
            <a:r>
              <a:rPr lang="ko-KR" altLang="en-US" dirty="0"/>
              <a:t> </a:t>
            </a:r>
            <a:r>
              <a:rPr lang="en-US" altLang="ko-KR" dirty="0" err="1"/>
              <a:t>naverTV</a:t>
            </a:r>
            <a:r>
              <a:rPr lang="ko-KR" altLang="en-US" dirty="0"/>
              <a:t>에서 정확도 기준으로 해당 검색어를 입력하여 검색 후</a:t>
            </a:r>
            <a:r>
              <a:rPr lang="en-US" altLang="ko-KR" dirty="0"/>
              <a:t>, </a:t>
            </a:r>
            <a:r>
              <a:rPr lang="ko-KR" altLang="en-US" dirty="0"/>
              <a:t>상단 </a:t>
            </a:r>
            <a:r>
              <a:rPr lang="en-US" altLang="ko-KR" dirty="0"/>
              <a:t>3</a:t>
            </a:r>
            <a:r>
              <a:rPr lang="ko-KR" altLang="en-US" dirty="0"/>
              <a:t>가지 영상을 카드형태로 전달해줍니다</a:t>
            </a:r>
            <a:r>
              <a:rPr lang="en-US" altLang="ko-KR" dirty="0"/>
              <a:t>. </a:t>
            </a:r>
            <a:r>
              <a:rPr lang="ko-KR" altLang="en-US" dirty="0"/>
              <a:t>카드에는 제목</a:t>
            </a:r>
            <a:r>
              <a:rPr lang="en-US" altLang="ko-KR" dirty="0"/>
              <a:t>, </a:t>
            </a:r>
            <a:r>
              <a:rPr lang="ko-KR" altLang="en-US" dirty="0"/>
              <a:t>출처</a:t>
            </a:r>
            <a:r>
              <a:rPr lang="en-US" altLang="ko-KR" dirty="0"/>
              <a:t>, </a:t>
            </a:r>
            <a:r>
              <a:rPr lang="ko-KR" altLang="en-US" dirty="0"/>
              <a:t>썸네일을 제공하며</a:t>
            </a:r>
            <a:r>
              <a:rPr lang="en-US" altLang="ko-KR" dirty="0"/>
              <a:t> </a:t>
            </a:r>
            <a:r>
              <a:rPr lang="ko-KR" altLang="en-US" dirty="0" err="1"/>
              <a:t>점점점</a:t>
            </a:r>
            <a:r>
              <a:rPr lang="ko-KR" altLang="en-US" dirty="0"/>
              <a:t> 버튼을 클릭하면 해당 링크로 바로 이동하실 수도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686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세번째로</a:t>
            </a:r>
            <a:r>
              <a:rPr lang="en-US" altLang="ko-KR" dirty="0"/>
              <a:t>, </a:t>
            </a:r>
            <a:r>
              <a:rPr lang="ko-KR" altLang="en-US" dirty="0" err="1"/>
              <a:t>최신순</a:t>
            </a:r>
            <a:r>
              <a:rPr lang="ko-KR" altLang="en-US" dirty="0"/>
              <a:t> 기준 검색입니다</a:t>
            </a:r>
            <a:r>
              <a:rPr lang="en-US" altLang="ko-KR" dirty="0"/>
              <a:t>. </a:t>
            </a:r>
            <a:r>
              <a:rPr lang="ko-KR" altLang="en-US" dirty="0" err="1"/>
              <a:t>최신순</a:t>
            </a:r>
            <a:r>
              <a:rPr lang="ko-KR" altLang="en-US" dirty="0"/>
              <a:t> 기준 검색 양식은</a:t>
            </a:r>
            <a:endParaRPr lang="en-US" altLang="ko-KR" dirty="0"/>
          </a:p>
          <a:p>
            <a:r>
              <a:rPr lang="ko-KR" altLang="en-US" dirty="0" err="1"/>
              <a:t>골뱅이와</a:t>
            </a:r>
            <a:r>
              <a:rPr lang="ko-KR" altLang="en-US" dirty="0"/>
              <a:t> 함께 검색어 </a:t>
            </a:r>
            <a:r>
              <a:rPr lang="ko-KR" altLang="en-US" dirty="0" err="1"/>
              <a:t>언더바</a:t>
            </a:r>
            <a:r>
              <a:rPr lang="ko-KR" altLang="en-US" dirty="0"/>
              <a:t> 최신 입니다</a:t>
            </a:r>
            <a:r>
              <a:rPr lang="en-US" altLang="ko-KR" dirty="0"/>
              <a:t>. </a:t>
            </a:r>
            <a:r>
              <a:rPr lang="ko-KR" altLang="en-US" dirty="0"/>
              <a:t>해당 양식대로 </a:t>
            </a:r>
            <a:r>
              <a:rPr lang="ko-KR" altLang="en-US" dirty="0" err="1"/>
              <a:t>챗봇에게</a:t>
            </a:r>
            <a:r>
              <a:rPr lang="ko-KR" altLang="en-US" dirty="0"/>
              <a:t> </a:t>
            </a:r>
            <a:r>
              <a:rPr lang="ko-KR" altLang="en-US" dirty="0" err="1"/>
              <a:t>채팅하면</a:t>
            </a:r>
            <a:r>
              <a:rPr lang="en-US" altLang="ko-KR" dirty="0"/>
              <a:t>, </a:t>
            </a:r>
            <a:r>
              <a:rPr lang="ko-KR" altLang="en-US" dirty="0" err="1"/>
              <a:t>챗봇은</a:t>
            </a:r>
            <a:r>
              <a:rPr lang="ko-KR" altLang="en-US" dirty="0"/>
              <a:t> </a:t>
            </a:r>
            <a:r>
              <a:rPr lang="en-US" altLang="ko-KR" dirty="0" err="1"/>
              <a:t>naverTV</a:t>
            </a:r>
            <a:r>
              <a:rPr lang="ko-KR" altLang="en-US" dirty="0"/>
              <a:t>에서 최신 기준으로 해당 검색어를 입력하여 검색 후</a:t>
            </a:r>
            <a:r>
              <a:rPr lang="en-US" altLang="ko-KR" dirty="0"/>
              <a:t>, </a:t>
            </a:r>
            <a:r>
              <a:rPr lang="ko-KR" altLang="en-US" dirty="0"/>
              <a:t>상단 </a:t>
            </a:r>
            <a:r>
              <a:rPr lang="en-US" altLang="ko-KR" dirty="0"/>
              <a:t>3</a:t>
            </a:r>
            <a:r>
              <a:rPr lang="ko-KR" altLang="en-US" dirty="0"/>
              <a:t>가지 영상을 카드형태로 전달해줍니다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701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네번째로</a:t>
            </a:r>
            <a:r>
              <a:rPr lang="en-US" altLang="ko-KR" dirty="0"/>
              <a:t>,</a:t>
            </a:r>
            <a:r>
              <a:rPr lang="ko-KR" altLang="en-US" dirty="0"/>
              <a:t>소식 검색입니다</a:t>
            </a:r>
            <a:r>
              <a:rPr lang="en-US" altLang="ko-KR" dirty="0"/>
              <a:t>. </a:t>
            </a:r>
            <a:r>
              <a:rPr lang="ko-KR" altLang="en-US" dirty="0"/>
              <a:t>소식 검색 양식은</a:t>
            </a:r>
            <a:endParaRPr lang="en-US" altLang="ko-KR" dirty="0"/>
          </a:p>
          <a:p>
            <a:r>
              <a:rPr lang="ko-KR" altLang="en-US" dirty="0" err="1"/>
              <a:t>골뱅이와</a:t>
            </a:r>
            <a:r>
              <a:rPr lang="ko-KR" altLang="en-US" dirty="0"/>
              <a:t> 함께 검색어 </a:t>
            </a:r>
            <a:r>
              <a:rPr lang="ko-KR" altLang="en-US" dirty="0" err="1"/>
              <a:t>언더바</a:t>
            </a:r>
            <a:r>
              <a:rPr lang="ko-KR" altLang="en-US" dirty="0"/>
              <a:t> 소식 입니다</a:t>
            </a:r>
            <a:r>
              <a:rPr lang="en-US" altLang="ko-KR" dirty="0"/>
              <a:t>. </a:t>
            </a:r>
            <a:r>
              <a:rPr lang="ko-KR" altLang="en-US" dirty="0"/>
              <a:t>해당 양식대로 </a:t>
            </a:r>
            <a:r>
              <a:rPr lang="ko-KR" altLang="en-US" dirty="0" err="1"/>
              <a:t>챗봇에게</a:t>
            </a:r>
            <a:r>
              <a:rPr lang="ko-KR" altLang="en-US" dirty="0"/>
              <a:t> </a:t>
            </a:r>
            <a:r>
              <a:rPr lang="ko-KR" altLang="en-US" dirty="0" err="1"/>
              <a:t>채팅하면</a:t>
            </a:r>
            <a:r>
              <a:rPr lang="en-US" altLang="ko-KR" dirty="0"/>
              <a:t>, </a:t>
            </a:r>
            <a:r>
              <a:rPr lang="ko-KR" altLang="en-US" dirty="0" err="1"/>
              <a:t>챗봇은</a:t>
            </a:r>
            <a:r>
              <a:rPr lang="ko-KR" altLang="en-US" dirty="0"/>
              <a:t> </a:t>
            </a:r>
            <a:r>
              <a:rPr lang="en-US" altLang="ko-KR" dirty="0" err="1"/>
              <a:t>naver</a:t>
            </a:r>
            <a:r>
              <a:rPr lang="ko-KR" altLang="en-US" dirty="0"/>
              <a:t>에서 해당 검색어를 입력하여 검색 후</a:t>
            </a:r>
            <a:r>
              <a:rPr lang="en-US" altLang="ko-KR" dirty="0"/>
              <a:t>, </a:t>
            </a:r>
            <a:r>
              <a:rPr lang="ko-KR" altLang="en-US" dirty="0"/>
              <a:t>해당 검색어의 최신 소식 </a:t>
            </a:r>
            <a:r>
              <a:rPr lang="en-US" altLang="ko-KR" dirty="0"/>
              <a:t>3</a:t>
            </a:r>
            <a:r>
              <a:rPr lang="ko-KR" altLang="en-US" dirty="0"/>
              <a:t>가지를 카드형태로 전달해줍니다</a:t>
            </a:r>
            <a:r>
              <a:rPr lang="en-US" altLang="ko-KR" dirty="0"/>
              <a:t>. 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616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</a:t>
            </a:r>
            <a:r>
              <a:rPr lang="en-US" altLang="ko-KR" dirty="0"/>
              <a:t>, </a:t>
            </a:r>
            <a:r>
              <a:rPr lang="ko-KR" altLang="en-US" dirty="0"/>
              <a:t>프로젝트 구조 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프로젝트는 서버는 노드로</a:t>
            </a:r>
            <a:r>
              <a:rPr lang="en-US" altLang="ko-KR" dirty="0"/>
              <a:t>, </a:t>
            </a:r>
            <a:r>
              <a:rPr lang="ko-KR" altLang="en-US" dirty="0"/>
              <a:t>프론트는 </a:t>
            </a:r>
            <a:r>
              <a:rPr lang="ko-KR" altLang="en-US" dirty="0" err="1"/>
              <a:t>리액트로</a:t>
            </a:r>
            <a:r>
              <a:rPr lang="ko-KR" altLang="en-US" dirty="0"/>
              <a:t> 구현하였습니다</a:t>
            </a:r>
            <a:r>
              <a:rPr lang="en-US" altLang="ko-KR" dirty="0"/>
              <a:t>. </a:t>
            </a:r>
            <a:r>
              <a:rPr lang="ko-KR" altLang="en-US" dirty="0"/>
              <a:t>또한 </a:t>
            </a:r>
            <a:r>
              <a:rPr lang="ko-KR" altLang="en-US" dirty="0" err="1"/>
              <a:t>챗봇과</a:t>
            </a:r>
            <a:r>
              <a:rPr lang="ko-KR" altLang="en-US" dirty="0"/>
              <a:t> 사용자의 대화를 이용하는 동안 담아 프론트에 띄우기 위해 </a:t>
            </a:r>
            <a:r>
              <a:rPr lang="ko-KR" altLang="en-US" dirty="0" err="1"/>
              <a:t>리덕스를</a:t>
            </a:r>
            <a:r>
              <a:rPr lang="ko-KR" altLang="en-US" dirty="0"/>
              <a:t> 사용하였습니다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챗봇의</a:t>
            </a:r>
            <a:r>
              <a:rPr lang="ko-KR" altLang="en-US" dirty="0"/>
              <a:t> 대화 기능은 구글에서 제공하는 다이얼로그 </a:t>
            </a:r>
            <a:r>
              <a:rPr lang="en-US" altLang="ko-KR" dirty="0" err="1"/>
              <a:t>api</a:t>
            </a:r>
            <a:r>
              <a:rPr lang="ko-KR" altLang="en-US" dirty="0" err="1"/>
              <a:t>를</a:t>
            </a:r>
            <a:r>
              <a:rPr lang="ko-KR" altLang="en-US" dirty="0"/>
              <a:t> 이용하였습니다</a:t>
            </a:r>
            <a:r>
              <a:rPr lang="en-US" altLang="ko-KR" dirty="0"/>
              <a:t>. </a:t>
            </a:r>
            <a:r>
              <a:rPr lang="ko-KR" altLang="en-US" dirty="0"/>
              <a:t>이를 이용하기 위해 구글 클라우드 </a:t>
            </a:r>
            <a:r>
              <a:rPr lang="en-US" altLang="ko-KR" dirty="0" err="1"/>
              <a:t>api</a:t>
            </a:r>
            <a:r>
              <a:rPr lang="ko-KR" altLang="en-US" dirty="0"/>
              <a:t>를 사용하여 사용자 인증 후 해당 </a:t>
            </a:r>
            <a:r>
              <a:rPr lang="en-US" altLang="ko-KR" dirty="0" err="1"/>
              <a:t>dialogflow</a:t>
            </a:r>
            <a:r>
              <a:rPr lang="en-US" altLang="ko-KR" dirty="0"/>
              <a:t> </a:t>
            </a:r>
            <a:r>
              <a:rPr lang="en-US" altLang="ko-KR" dirty="0" err="1"/>
              <a:t>api</a:t>
            </a:r>
            <a:r>
              <a:rPr lang="ko-KR" altLang="en-US" dirty="0"/>
              <a:t>에 접근할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프로젝트 배포는 </a:t>
            </a:r>
            <a:r>
              <a:rPr lang="en-US" altLang="ko-KR" dirty="0" err="1"/>
              <a:t>heroku</a:t>
            </a:r>
            <a:r>
              <a:rPr lang="ko-KR" altLang="en-US" dirty="0"/>
              <a:t>를 사용하였습니다</a:t>
            </a:r>
            <a:r>
              <a:rPr lang="en-US" altLang="ko-KR" dirty="0"/>
              <a:t>. </a:t>
            </a:r>
            <a:r>
              <a:rPr lang="ko-KR" altLang="en-US" dirty="0"/>
              <a:t>환경변수 설정 이슈로 </a:t>
            </a:r>
            <a:r>
              <a:rPr lang="en-US" altLang="ko-KR" dirty="0" err="1"/>
              <a:t>gcp</a:t>
            </a:r>
            <a:r>
              <a:rPr lang="en-US" altLang="ko-KR" dirty="0"/>
              <a:t>, </a:t>
            </a:r>
            <a:r>
              <a:rPr lang="en-US" altLang="ko-KR" dirty="0" err="1"/>
              <a:t>aws</a:t>
            </a:r>
            <a:r>
              <a:rPr lang="en-US" altLang="ko-KR" dirty="0"/>
              <a:t> </a:t>
            </a:r>
            <a:r>
              <a:rPr lang="ko-KR" altLang="en-US" dirty="0"/>
              <a:t>등에서는 어려움을 겪었기 때문에 </a:t>
            </a:r>
            <a:r>
              <a:rPr lang="en-US" altLang="ko-KR" dirty="0"/>
              <a:t>git</a:t>
            </a:r>
            <a:r>
              <a:rPr lang="ko-KR" altLang="en-US" dirty="0"/>
              <a:t>을 이용하여 간단하게 </a:t>
            </a:r>
            <a:r>
              <a:rPr lang="ko-KR" altLang="en-US" dirty="0" err="1"/>
              <a:t>배포가능하고</a:t>
            </a:r>
            <a:r>
              <a:rPr lang="en-US" altLang="ko-KR" dirty="0"/>
              <a:t>, </a:t>
            </a:r>
            <a:r>
              <a:rPr lang="en-US" altLang="ko-KR" dirty="0" err="1"/>
              <a:t>heroku</a:t>
            </a:r>
            <a:r>
              <a:rPr lang="ko-KR" altLang="en-US" dirty="0"/>
              <a:t> </a:t>
            </a:r>
            <a:r>
              <a:rPr lang="ko-KR" altLang="en-US" dirty="0" err="1"/>
              <a:t>빌드팩을</a:t>
            </a:r>
            <a:r>
              <a:rPr lang="ko-KR" altLang="en-US" dirty="0"/>
              <a:t> 활용하여 구글 프로젝트 환경변수 또한 설정 가능한 </a:t>
            </a:r>
            <a:r>
              <a:rPr lang="en-US" altLang="ko-KR" dirty="0" err="1"/>
              <a:t>heroku</a:t>
            </a:r>
            <a:r>
              <a:rPr lang="ko-KR" altLang="en-US" dirty="0"/>
              <a:t>를 활용하게 되었습니다</a:t>
            </a:r>
            <a:r>
              <a:rPr lang="en-US" altLang="ko-KR" dirty="0"/>
              <a:t>. </a:t>
            </a:r>
            <a:r>
              <a:rPr lang="ko-KR" altLang="en-US" dirty="0" err="1"/>
              <a:t>헤로쿠는</a:t>
            </a:r>
            <a:r>
              <a:rPr lang="ko-KR" altLang="en-US" dirty="0"/>
              <a:t> 무료로 웹페이지를 호스팅할 수 있다는 장점이 있지만 접속이 잦지 않은 경우에는 새로운 접속의 발생 시 페이지를 </a:t>
            </a:r>
            <a:r>
              <a:rPr lang="ko-KR" altLang="en-US" dirty="0" err="1"/>
              <a:t>로드하는</a:t>
            </a:r>
            <a:r>
              <a:rPr lang="ko-KR" altLang="en-US" dirty="0"/>
              <a:t> 속도가 느리다는 단점이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845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결론 및 향후 개선 방안입니다</a:t>
            </a:r>
            <a:r>
              <a:rPr lang="en-US" altLang="ko-KR" dirty="0"/>
              <a:t>. </a:t>
            </a:r>
            <a:r>
              <a:rPr lang="ko-KR" altLang="en-US" dirty="0"/>
              <a:t>성과는 슬라이드에 적힌 대로 성과를 얻을 수 있었습니다</a:t>
            </a:r>
            <a:r>
              <a:rPr lang="en-US" altLang="ko-KR" dirty="0"/>
              <a:t>. </a:t>
            </a:r>
            <a:r>
              <a:rPr lang="ko-KR" altLang="en-US" dirty="0"/>
              <a:t>다만 문제점은</a:t>
            </a:r>
            <a:r>
              <a:rPr lang="en-US" altLang="ko-KR" dirty="0"/>
              <a:t>, </a:t>
            </a:r>
            <a:r>
              <a:rPr lang="ko-KR" altLang="en-US" dirty="0"/>
              <a:t>처음으로 </a:t>
            </a:r>
            <a:r>
              <a:rPr lang="ko-KR" altLang="en-US" dirty="0" err="1"/>
              <a:t>리액트를</a:t>
            </a:r>
            <a:r>
              <a:rPr lang="ko-KR" altLang="en-US" dirty="0"/>
              <a:t> 사용해서 웹 페이지를 </a:t>
            </a:r>
            <a:r>
              <a:rPr lang="ko-KR" altLang="en-US" dirty="0" err="1"/>
              <a:t>구성하다보니</a:t>
            </a:r>
            <a:r>
              <a:rPr lang="ko-KR" altLang="en-US" dirty="0"/>
              <a:t> 로그인 후 </a:t>
            </a:r>
            <a:r>
              <a:rPr lang="en-US" altLang="ko-KR" dirty="0"/>
              <a:t>chat </a:t>
            </a:r>
            <a:r>
              <a:rPr lang="ko-KR" altLang="en-US" dirty="0"/>
              <a:t>페이지로 넘어갈 때 </a:t>
            </a:r>
            <a:r>
              <a:rPr lang="en-US" altLang="ko-KR" dirty="0"/>
              <a:t>Router</a:t>
            </a:r>
            <a:r>
              <a:rPr lang="ko-KR" altLang="en-US" dirty="0"/>
              <a:t>를 사용해야했기 때문에 전역변수의 설정 이슈로 </a:t>
            </a:r>
            <a:r>
              <a:rPr lang="en-US" altLang="ko-KR" dirty="0"/>
              <a:t>2~3</a:t>
            </a:r>
            <a:r>
              <a:rPr lang="ko-KR" altLang="en-US" dirty="0"/>
              <a:t>번 클릭해야 </a:t>
            </a:r>
            <a:r>
              <a:rPr lang="en-US" altLang="ko-KR" dirty="0"/>
              <a:t>chat</a:t>
            </a:r>
            <a:r>
              <a:rPr lang="ko-KR" altLang="en-US" dirty="0"/>
              <a:t> 페이지로 넘어가게 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개선방안으로서 생각해본 것은 로그인 버튼을 클릭했을 때 </a:t>
            </a:r>
            <a:r>
              <a:rPr lang="en-US" altLang="ko-KR" dirty="0"/>
              <a:t>router</a:t>
            </a:r>
            <a:r>
              <a:rPr lang="ko-KR" altLang="en-US" dirty="0"/>
              <a:t>가 바로 작동할 수 있도록 구현하는 방안이 있을 것입니다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F8499-650B-4C84-BC61-218D7B6BF2A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083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8214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139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738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765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028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684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902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845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895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527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512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200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hyperlink" Target="http://khuhub.khu.ac.kr/2017103084/oss-chatbot" TargetMode="External"/><Relationship Id="rId5" Type="http://schemas.openxmlformats.org/officeDocument/2006/relationships/hyperlink" Target="https://search-and-chat.herokuapp.com/" TargetMode="Externa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search-and-chat.herokuapp.com/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hyperlink" Target="https://search-and-chat.herokuapp.com/" TargetMode="Externa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hyperlink" Target="https://search-and-chat.herokuapp.com/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hyperlink" Target="https://search-and-chat.herokuapp.com/" TargetMode="Externa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11" Type="http://schemas.openxmlformats.org/officeDocument/2006/relationships/image" Target="../media/image1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100363" y="1203941"/>
            <a:ext cx="5798809" cy="994334"/>
            <a:chOff x="2359539" y="2172504"/>
            <a:chExt cx="7499032" cy="1285875"/>
          </a:xfrm>
        </p:grpSpPr>
        <p:sp>
          <p:nvSpPr>
            <p:cNvPr id="12" name="자유형 11"/>
            <p:cNvSpPr/>
            <p:nvPr/>
          </p:nvSpPr>
          <p:spPr>
            <a:xfrm>
              <a:off x="2765940" y="2172504"/>
              <a:ext cx="3000375" cy="523875"/>
            </a:xfrm>
            <a:custGeom>
              <a:avLst/>
              <a:gdLst>
                <a:gd name="connsiteX0" fmla="*/ 308768 w 3000375"/>
                <a:gd name="connsiteY0" fmla="*/ 0 h 523875"/>
                <a:gd name="connsiteX1" fmla="*/ 2690813 w 3000375"/>
                <a:gd name="connsiteY1" fmla="*/ 0 h 523875"/>
                <a:gd name="connsiteX2" fmla="*/ 2901449 w 3000375"/>
                <a:gd name="connsiteY2" fmla="*/ 139619 h 523875"/>
                <a:gd name="connsiteX3" fmla="*/ 2904853 w 3000375"/>
                <a:gd name="connsiteY3" fmla="*/ 156481 h 523875"/>
                <a:gd name="connsiteX4" fmla="*/ 2908527 w 3000375"/>
                <a:gd name="connsiteY4" fmla="*/ 156481 h 523875"/>
                <a:gd name="connsiteX5" fmla="*/ 3000375 w 3000375"/>
                <a:gd name="connsiteY5" fmla="*/ 523875 h 523875"/>
                <a:gd name="connsiteX6" fmla="*/ 0 w 3000375"/>
                <a:gd name="connsiteY6" fmla="*/ 523875 h 523875"/>
                <a:gd name="connsiteX7" fmla="*/ 91849 w 3000375"/>
                <a:gd name="connsiteY7" fmla="*/ 156481 h 523875"/>
                <a:gd name="connsiteX8" fmla="*/ 94728 w 3000375"/>
                <a:gd name="connsiteY8" fmla="*/ 156481 h 523875"/>
                <a:gd name="connsiteX9" fmla="*/ 98133 w 3000375"/>
                <a:gd name="connsiteY9" fmla="*/ 139619 h 523875"/>
                <a:gd name="connsiteX10" fmla="*/ 308768 w 3000375"/>
                <a:gd name="connsiteY10" fmla="*/ 0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00375" h="523875">
                  <a:moveTo>
                    <a:pt x="308768" y="0"/>
                  </a:moveTo>
                  <a:lnTo>
                    <a:pt x="2690813" y="0"/>
                  </a:lnTo>
                  <a:cubicBezTo>
                    <a:pt x="2785502" y="0"/>
                    <a:pt x="2866745" y="57571"/>
                    <a:pt x="2901449" y="139619"/>
                  </a:cubicBezTo>
                  <a:lnTo>
                    <a:pt x="2904853" y="156481"/>
                  </a:lnTo>
                  <a:lnTo>
                    <a:pt x="2908527" y="156481"/>
                  </a:lnTo>
                  <a:lnTo>
                    <a:pt x="3000375" y="523875"/>
                  </a:lnTo>
                  <a:lnTo>
                    <a:pt x="0" y="523875"/>
                  </a:lnTo>
                  <a:lnTo>
                    <a:pt x="91849" y="156481"/>
                  </a:lnTo>
                  <a:lnTo>
                    <a:pt x="94728" y="156481"/>
                  </a:lnTo>
                  <a:lnTo>
                    <a:pt x="98133" y="139619"/>
                  </a:lnTo>
                  <a:cubicBezTo>
                    <a:pt x="132836" y="57571"/>
                    <a:pt x="214079" y="0"/>
                    <a:pt x="308768" y="0"/>
                  </a:cubicBezTo>
                  <a:close/>
                </a:path>
              </a:pathLst>
            </a:custGeom>
            <a:solidFill>
              <a:srgbClr val="FFCFB7"/>
            </a:solidFill>
            <a:ln w="22225">
              <a:solidFill>
                <a:srgbClr val="774001"/>
              </a:solidFill>
            </a:ln>
            <a:effectLst>
              <a:outerShdw dist="762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2359539" y="2172504"/>
              <a:ext cx="7499032" cy="1285875"/>
            </a:xfrm>
            <a:custGeom>
              <a:avLst/>
              <a:gdLst>
                <a:gd name="connsiteX0" fmla="*/ 308768 w 7499032"/>
                <a:gd name="connsiteY0" fmla="*/ 0 h 1285875"/>
                <a:gd name="connsiteX1" fmla="*/ 2690813 w 7499032"/>
                <a:gd name="connsiteY1" fmla="*/ 0 h 1285875"/>
                <a:gd name="connsiteX2" fmla="*/ 2901449 w 7499032"/>
                <a:gd name="connsiteY2" fmla="*/ 139619 h 1285875"/>
                <a:gd name="connsiteX3" fmla="*/ 2904853 w 7499032"/>
                <a:gd name="connsiteY3" fmla="*/ 156481 h 1285875"/>
                <a:gd name="connsiteX4" fmla="*/ 2908527 w 7499032"/>
                <a:gd name="connsiteY4" fmla="*/ 156481 h 1285875"/>
                <a:gd name="connsiteX5" fmla="*/ 3000375 w 7499032"/>
                <a:gd name="connsiteY5" fmla="*/ 523875 h 1285875"/>
                <a:gd name="connsiteX6" fmla="*/ 7318851 w 7499032"/>
                <a:gd name="connsiteY6" fmla="*/ 523875 h 1285875"/>
                <a:gd name="connsiteX7" fmla="*/ 7372029 w 7499032"/>
                <a:gd name="connsiteY7" fmla="*/ 523875 h 1285875"/>
                <a:gd name="connsiteX8" fmla="*/ 7499032 w 7499032"/>
                <a:gd name="connsiteY8" fmla="*/ 650878 h 1285875"/>
                <a:gd name="connsiteX9" fmla="*/ 7499032 w 7499032"/>
                <a:gd name="connsiteY9" fmla="*/ 1285875 h 1285875"/>
                <a:gd name="connsiteX10" fmla="*/ 7318851 w 7499032"/>
                <a:gd name="connsiteY10" fmla="*/ 1285875 h 1285875"/>
                <a:gd name="connsiteX11" fmla="*/ 1373187 w 7499032"/>
                <a:gd name="connsiteY11" fmla="*/ 1285875 h 1285875"/>
                <a:gd name="connsiteX12" fmla="*/ 0 w 7499032"/>
                <a:gd name="connsiteY12" fmla="*/ 1285875 h 1285875"/>
                <a:gd name="connsiteX13" fmla="*/ 0 w 7499032"/>
                <a:gd name="connsiteY13" fmla="*/ 523875 h 1285875"/>
                <a:gd name="connsiteX14" fmla="*/ 91849 w 7499032"/>
                <a:gd name="connsiteY14" fmla="*/ 156481 h 1285875"/>
                <a:gd name="connsiteX15" fmla="*/ 94728 w 7499032"/>
                <a:gd name="connsiteY15" fmla="*/ 156481 h 1285875"/>
                <a:gd name="connsiteX16" fmla="*/ 98133 w 7499032"/>
                <a:gd name="connsiteY16" fmla="*/ 139619 h 1285875"/>
                <a:gd name="connsiteX17" fmla="*/ 308768 w 7499032"/>
                <a:gd name="connsiteY17" fmla="*/ 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499032" h="1285875">
                  <a:moveTo>
                    <a:pt x="308768" y="0"/>
                  </a:moveTo>
                  <a:lnTo>
                    <a:pt x="2690813" y="0"/>
                  </a:lnTo>
                  <a:cubicBezTo>
                    <a:pt x="2785502" y="0"/>
                    <a:pt x="2866745" y="57571"/>
                    <a:pt x="2901449" y="139619"/>
                  </a:cubicBezTo>
                  <a:lnTo>
                    <a:pt x="2904853" y="156481"/>
                  </a:lnTo>
                  <a:lnTo>
                    <a:pt x="2908527" y="156481"/>
                  </a:lnTo>
                  <a:lnTo>
                    <a:pt x="3000375" y="523875"/>
                  </a:lnTo>
                  <a:lnTo>
                    <a:pt x="7318851" y="523875"/>
                  </a:lnTo>
                  <a:lnTo>
                    <a:pt x="7372029" y="523875"/>
                  </a:lnTo>
                  <a:cubicBezTo>
                    <a:pt x="7442171" y="523875"/>
                    <a:pt x="7499032" y="580736"/>
                    <a:pt x="7499032" y="650878"/>
                  </a:cubicBezTo>
                  <a:lnTo>
                    <a:pt x="7499032" y="1285875"/>
                  </a:lnTo>
                  <a:lnTo>
                    <a:pt x="7318851" y="1285875"/>
                  </a:lnTo>
                  <a:lnTo>
                    <a:pt x="1373187" y="1285875"/>
                  </a:lnTo>
                  <a:lnTo>
                    <a:pt x="0" y="1285875"/>
                  </a:lnTo>
                  <a:lnTo>
                    <a:pt x="0" y="523875"/>
                  </a:lnTo>
                  <a:lnTo>
                    <a:pt x="91849" y="156481"/>
                  </a:lnTo>
                  <a:lnTo>
                    <a:pt x="94728" y="156481"/>
                  </a:lnTo>
                  <a:lnTo>
                    <a:pt x="98133" y="139619"/>
                  </a:lnTo>
                  <a:cubicBezTo>
                    <a:pt x="132836" y="57571"/>
                    <a:pt x="214079" y="0"/>
                    <a:pt x="308768" y="0"/>
                  </a:cubicBezTo>
                  <a:close/>
                </a:path>
              </a:pathLst>
            </a:custGeom>
            <a:solidFill>
              <a:srgbClr val="FF9966"/>
            </a:solidFill>
            <a:ln w="22225">
              <a:solidFill>
                <a:srgbClr val="774001"/>
              </a:solidFill>
            </a:ln>
            <a:effectLst>
              <a:outerShdw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4149931" y="2848779"/>
              <a:ext cx="4661560" cy="4318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2225">
              <a:solidFill>
                <a:srgbClr val="7740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 latinLnBrk="0">
                <a:defRPr/>
              </a:pPr>
              <a:r>
                <a:rPr lang="en-US" altLang="ko-KR" sz="1400" kern="0" dirty="0">
                  <a:solidFill>
                    <a:srgbClr val="915E4D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2017103084 </a:t>
              </a:r>
              <a:r>
                <a:rPr lang="ko-KR" altLang="en-US" sz="1400" kern="0" dirty="0">
                  <a:solidFill>
                    <a:srgbClr val="915E4D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응용수학과 서민정</a:t>
              </a:r>
              <a:endParaRPr lang="en-US" altLang="ko-KR" sz="1400" kern="0" dirty="0">
                <a:solidFill>
                  <a:srgbClr val="915E4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3" name="포인트가 5개인 별 12"/>
            <p:cNvSpPr/>
            <p:nvPr/>
          </p:nvSpPr>
          <p:spPr>
            <a:xfrm>
              <a:off x="9241048" y="2895861"/>
              <a:ext cx="300037" cy="300037"/>
            </a:xfrm>
            <a:prstGeom prst="star5">
              <a:avLst>
                <a:gd name="adj" fmla="val 25480"/>
                <a:gd name="hf" fmla="val 105146"/>
                <a:gd name="vf" fmla="val 110557"/>
              </a:avLst>
            </a:prstGeom>
            <a:solidFill>
              <a:srgbClr val="FFCFB7"/>
            </a:solidFill>
            <a:ln w="22225">
              <a:solidFill>
                <a:srgbClr val="7740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2713274" y="2936032"/>
              <a:ext cx="219697" cy="219697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7740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113152" y="2936032"/>
              <a:ext cx="219697" cy="219697"/>
            </a:xfrm>
            <a:prstGeom prst="ellipse">
              <a:avLst/>
            </a:prstGeom>
            <a:solidFill>
              <a:srgbClr val="FB5D74"/>
            </a:solidFill>
            <a:ln>
              <a:solidFill>
                <a:srgbClr val="7740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/>
            <p:cNvSpPr/>
            <p:nvPr/>
          </p:nvSpPr>
          <p:spPr>
            <a:xfrm>
              <a:off x="3513030" y="2936032"/>
              <a:ext cx="219697" cy="219697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7740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3617597" y="2757628"/>
            <a:ext cx="492006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SEARCH AND CHAT</a:t>
            </a:r>
          </a:p>
          <a:p>
            <a:pPr algn="ctr"/>
            <a:r>
              <a:rPr lang="ko-KR" altLang="en-US" sz="24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오픈소스 프로젝트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4487F290-86BB-4C23-8732-622B8A74B0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40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66"/>
    </mc:Choice>
    <mc:Fallback xmlns="">
      <p:transition spd="slow" advTm="10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0C603DC-5DE8-4D7A-80F3-88DDC136FB85}"/>
              </a:ext>
            </a:extLst>
          </p:cNvPr>
          <p:cNvSpPr/>
          <p:nvPr/>
        </p:nvSpPr>
        <p:spPr>
          <a:xfrm>
            <a:off x="529389" y="978569"/>
            <a:ext cx="11133222" cy="4427621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latinLnBrk="0">
              <a:defRPr/>
            </a:pPr>
            <a:r>
              <a:rPr lang="en-US" altLang="ko-KR" sz="36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URL</a:t>
            </a:r>
            <a:r>
              <a:rPr lang="ko-KR" altLang="en-US" sz="36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36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</a:t>
            </a:r>
            <a:r>
              <a:rPr lang="ko-KR" altLang="en-US" sz="36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endParaRPr lang="en-US" altLang="ko-KR" sz="36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 latinLnBrk="0">
              <a:defRPr/>
            </a:pPr>
            <a:r>
              <a:rPr lang="en-US" altLang="ko-KR" sz="36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hlinkClick r:id="rId5"/>
              </a:rPr>
              <a:t>https://search-and-chat.herokuapp.com</a:t>
            </a:r>
            <a:endParaRPr lang="en-US" altLang="ko-KR" sz="36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 latinLnBrk="0">
              <a:defRPr/>
            </a:pPr>
            <a:endParaRPr lang="en-US" altLang="ko-KR" sz="36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 latinLnBrk="0">
              <a:defRPr/>
            </a:pPr>
            <a:r>
              <a:rPr lang="ko-KR" altLang="en-US" sz="36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또는</a:t>
            </a:r>
            <a:endParaRPr lang="en-US" altLang="ko-KR" sz="36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 latinLnBrk="0">
              <a:defRPr/>
            </a:pPr>
            <a:endParaRPr lang="en-US" altLang="ko-KR" sz="36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lvl="1" latinLnBrk="0">
              <a:defRPr/>
            </a:pPr>
            <a:r>
              <a:rPr lang="en-US" altLang="ko-KR" sz="36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KHUHUB: </a:t>
            </a:r>
            <a:r>
              <a:rPr lang="en-US" altLang="ko-KR" sz="3600" dirty="0">
                <a:solidFill>
                  <a:srgbClr val="0070C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http://khuhub.khu.ac.kr/2017103084/oss-chatbot</a:t>
            </a:r>
            <a:r>
              <a:rPr lang="en-US" altLang="ko-KR" sz="3600" dirty="0">
                <a:solidFill>
                  <a:srgbClr val="0070C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3C1EB89F-B192-4CBF-A1E4-48B2516C9B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47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54"/>
    </mc:Choice>
    <mc:Fallback xmlns="">
      <p:transition spd="slow" advTm="21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830262" y="140319"/>
            <a:ext cx="3000375" cy="523875"/>
          </a:xfrm>
          <a:custGeom>
            <a:avLst/>
            <a:gdLst>
              <a:gd name="connsiteX0" fmla="*/ 308768 w 3000375"/>
              <a:gd name="connsiteY0" fmla="*/ 0 h 523875"/>
              <a:gd name="connsiteX1" fmla="*/ 2690813 w 3000375"/>
              <a:gd name="connsiteY1" fmla="*/ 0 h 523875"/>
              <a:gd name="connsiteX2" fmla="*/ 2901449 w 3000375"/>
              <a:gd name="connsiteY2" fmla="*/ 139619 h 523875"/>
              <a:gd name="connsiteX3" fmla="*/ 2904853 w 3000375"/>
              <a:gd name="connsiteY3" fmla="*/ 156481 h 523875"/>
              <a:gd name="connsiteX4" fmla="*/ 2908527 w 3000375"/>
              <a:gd name="connsiteY4" fmla="*/ 156481 h 523875"/>
              <a:gd name="connsiteX5" fmla="*/ 3000375 w 3000375"/>
              <a:gd name="connsiteY5" fmla="*/ 523875 h 523875"/>
              <a:gd name="connsiteX6" fmla="*/ 0 w 3000375"/>
              <a:gd name="connsiteY6" fmla="*/ 523875 h 523875"/>
              <a:gd name="connsiteX7" fmla="*/ 91849 w 3000375"/>
              <a:gd name="connsiteY7" fmla="*/ 156481 h 523875"/>
              <a:gd name="connsiteX8" fmla="*/ 94728 w 3000375"/>
              <a:gd name="connsiteY8" fmla="*/ 156481 h 523875"/>
              <a:gd name="connsiteX9" fmla="*/ 98133 w 3000375"/>
              <a:gd name="connsiteY9" fmla="*/ 139619 h 523875"/>
              <a:gd name="connsiteX10" fmla="*/ 308768 w 3000375"/>
              <a:gd name="connsiteY10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00375" h="523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423861" y="140319"/>
            <a:ext cx="11488738" cy="1285875"/>
          </a:xfrm>
          <a:custGeom>
            <a:avLst/>
            <a:gdLst>
              <a:gd name="connsiteX0" fmla="*/ 308768 w 11488738"/>
              <a:gd name="connsiteY0" fmla="*/ 0 h 1285875"/>
              <a:gd name="connsiteX1" fmla="*/ 2690813 w 11488738"/>
              <a:gd name="connsiteY1" fmla="*/ 0 h 1285875"/>
              <a:gd name="connsiteX2" fmla="*/ 2901449 w 11488738"/>
              <a:gd name="connsiteY2" fmla="*/ 139619 h 1285875"/>
              <a:gd name="connsiteX3" fmla="*/ 2904853 w 11488738"/>
              <a:gd name="connsiteY3" fmla="*/ 156481 h 1285875"/>
              <a:gd name="connsiteX4" fmla="*/ 2908527 w 11488738"/>
              <a:gd name="connsiteY4" fmla="*/ 156481 h 1285875"/>
              <a:gd name="connsiteX5" fmla="*/ 3000375 w 11488738"/>
              <a:gd name="connsiteY5" fmla="*/ 523875 h 1285875"/>
              <a:gd name="connsiteX6" fmla="*/ 11361735 w 11488738"/>
              <a:gd name="connsiteY6" fmla="*/ 523875 h 1285875"/>
              <a:gd name="connsiteX7" fmla="*/ 11488738 w 11488738"/>
              <a:gd name="connsiteY7" fmla="*/ 650878 h 1285875"/>
              <a:gd name="connsiteX8" fmla="*/ 11488738 w 11488738"/>
              <a:gd name="connsiteY8" fmla="*/ 1285875 h 1285875"/>
              <a:gd name="connsiteX9" fmla="*/ 0 w 11488738"/>
              <a:gd name="connsiteY9" fmla="*/ 1285875 h 1285875"/>
              <a:gd name="connsiteX10" fmla="*/ 0 w 11488738"/>
              <a:gd name="connsiteY10" fmla="*/ 523875 h 1285875"/>
              <a:gd name="connsiteX11" fmla="*/ 91849 w 11488738"/>
              <a:gd name="connsiteY11" fmla="*/ 156481 h 1285875"/>
              <a:gd name="connsiteX12" fmla="*/ 94728 w 11488738"/>
              <a:gd name="connsiteY12" fmla="*/ 156481 h 1285875"/>
              <a:gd name="connsiteX13" fmla="*/ 98133 w 11488738"/>
              <a:gd name="connsiteY13" fmla="*/ 139619 h 1285875"/>
              <a:gd name="connsiteX14" fmla="*/ 308768 w 11488738"/>
              <a:gd name="connsiteY14" fmla="*/ 0 h 128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88738" h="1285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11361735" y="523875"/>
                </a:lnTo>
                <a:cubicBezTo>
                  <a:pt x="11431877" y="523875"/>
                  <a:pt x="11488738" y="580736"/>
                  <a:pt x="11488738" y="650878"/>
                </a:cubicBezTo>
                <a:lnTo>
                  <a:pt x="11488738" y="1285875"/>
                </a:lnTo>
                <a:lnTo>
                  <a:pt x="0" y="1285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9966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095500" y="816594"/>
            <a:ext cx="9131300" cy="431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latinLnBrk="0">
              <a:defRPr/>
            </a:pPr>
            <a:r>
              <a:rPr lang="ko-KR" altLang="en-US" sz="2400" kern="0" dirty="0">
                <a:solidFill>
                  <a:srgbClr val="915E4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소개</a:t>
            </a:r>
            <a:endParaRPr lang="en-US" altLang="ko-KR" sz="1400" kern="0" dirty="0">
              <a:solidFill>
                <a:srgbClr val="915E4D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77474" y="238684"/>
            <a:ext cx="16450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kern="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Introduction</a:t>
            </a:r>
            <a:endParaRPr lang="ko-KR" altLang="en-US" sz="20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포인트가 5개인 별 12"/>
          <p:cNvSpPr/>
          <p:nvPr/>
        </p:nvSpPr>
        <p:spPr>
          <a:xfrm>
            <a:off x="11399043" y="876126"/>
            <a:ext cx="300037" cy="300037"/>
          </a:xfrm>
          <a:prstGeom prst="star5">
            <a:avLst>
              <a:gd name="adj" fmla="val 25480"/>
              <a:gd name="hf" fmla="val 105146"/>
              <a:gd name="vf" fmla="val 110557"/>
            </a:avLst>
          </a:prstGeom>
          <a:solidFill>
            <a:srgbClr val="FFCFB7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77596" y="903847"/>
            <a:ext cx="219697" cy="219697"/>
          </a:xfrm>
          <a:prstGeom prst="ellipse">
            <a:avLst/>
          </a:prstGeom>
          <a:solidFill>
            <a:schemeClr val="bg1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177474" y="903847"/>
            <a:ext cx="219697" cy="219697"/>
          </a:xfrm>
          <a:prstGeom prst="ellipse">
            <a:avLst/>
          </a:prstGeom>
          <a:solidFill>
            <a:srgbClr val="FB5D74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577352" y="903847"/>
            <a:ext cx="219697" cy="219697"/>
          </a:xfrm>
          <a:prstGeom prst="ellipse">
            <a:avLst/>
          </a:prstGeom>
          <a:solidFill>
            <a:srgbClr val="FFC000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3862" y="1426194"/>
            <a:ext cx="11488738" cy="5239656"/>
          </a:xfrm>
          <a:prstGeom prst="rect">
            <a:avLst/>
          </a:pr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09600" y="1603994"/>
            <a:ext cx="11112500" cy="4871356"/>
          </a:xfrm>
          <a:prstGeom prst="roundRect">
            <a:avLst>
              <a:gd name="adj" fmla="val 1831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1D12675-9DFC-44A4-80A3-673BC2ED9AC3}"/>
              </a:ext>
            </a:extLst>
          </p:cNvPr>
          <p:cNvSpPr/>
          <p:nvPr/>
        </p:nvSpPr>
        <p:spPr>
          <a:xfrm>
            <a:off x="1177474" y="2391684"/>
            <a:ext cx="1022077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Search</a:t>
            </a:r>
            <a:r>
              <a:rPr lang="ko-KR" altLang="en-US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and</a:t>
            </a:r>
            <a:r>
              <a:rPr lang="ko-KR" altLang="en-US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Chat </a:t>
            </a:r>
            <a:r>
              <a:rPr lang="ko-KR" altLang="en-US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프로젝트는</a:t>
            </a:r>
            <a:r>
              <a:rPr lang="en-US" altLang="ko-KR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</a:t>
            </a:r>
          </a:p>
          <a:p>
            <a:endParaRPr lang="en-US" altLang="ko-KR" sz="3600" kern="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r>
              <a:rPr lang="ko-KR" altLang="en-US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웹 페이지로 구현된 </a:t>
            </a:r>
            <a:r>
              <a:rPr lang="ko-KR" altLang="en-US" sz="3600" kern="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챗봇을</a:t>
            </a:r>
            <a:r>
              <a:rPr lang="ko-KR" altLang="en-US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이용하여</a:t>
            </a:r>
            <a:endParaRPr lang="en-US" altLang="ko-KR" sz="3600" kern="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457200" indent="-457200">
              <a:buAutoNum type="arabicPeriod"/>
            </a:pPr>
            <a:r>
              <a:rPr lang="ko-KR" altLang="en-US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간단한 대화를 </a:t>
            </a:r>
            <a:r>
              <a:rPr lang="ko-KR" altLang="en-US" sz="3600" kern="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챗봇과</a:t>
            </a:r>
            <a:r>
              <a:rPr lang="ko-KR" altLang="en-US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나눌 수 있으며</a:t>
            </a:r>
            <a:endParaRPr lang="en-US" altLang="ko-KR" sz="3600" kern="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marL="457200" indent="-457200">
              <a:buAutoNum type="arabicPeriod"/>
            </a:pPr>
            <a:r>
              <a:rPr lang="ko-KR" altLang="en-US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영상 및 소식의 검색을 </a:t>
            </a:r>
            <a:r>
              <a:rPr lang="ko-KR" altLang="en-US" sz="3600" kern="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챗봇에게</a:t>
            </a:r>
            <a:r>
              <a:rPr lang="ko-KR" altLang="en-US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맡길 수 있습니다</a:t>
            </a:r>
            <a:r>
              <a:rPr lang="en-US" altLang="ko-KR" sz="3600" kern="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6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8D25DE82-0CF8-44D7-BCD5-E1F4BDFA9A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23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00"/>
    </mc:Choice>
    <mc:Fallback xmlns="">
      <p:transition spd="slow" advTm="1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830262" y="140319"/>
            <a:ext cx="3000375" cy="523875"/>
          </a:xfrm>
          <a:custGeom>
            <a:avLst/>
            <a:gdLst>
              <a:gd name="connsiteX0" fmla="*/ 308768 w 3000375"/>
              <a:gd name="connsiteY0" fmla="*/ 0 h 523875"/>
              <a:gd name="connsiteX1" fmla="*/ 2690813 w 3000375"/>
              <a:gd name="connsiteY1" fmla="*/ 0 h 523875"/>
              <a:gd name="connsiteX2" fmla="*/ 2901449 w 3000375"/>
              <a:gd name="connsiteY2" fmla="*/ 139619 h 523875"/>
              <a:gd name="connsiteX3" fmla="*/ 2904853 w 3000375"/>
              <a:gd name="connsiteY3" fmla="*/ 156481 h 523875"/>
              <a:gd name="connsiteX4" fmla="*/ 2908527 w 3000375"/>
              <a:gd name="connsiteY4" fmla="*/ 156481 h 523875"/>
              <a:gd name="connsiteX5" fmla="*/ 3000375 w 3000375"/>
              <a:gd name="connsiteY5" fmla="*/ 523875 h 523875"/>
              <a:gd name="connsiteX6" fmla="*/ 0 w 3000375"/>
              <a:gd name="connsiteY6" fmla="*/ 523875 h 523875"/>
              <a:gd name="connsiteX7" fmla="*/ 91849 w 3000375"/>
              <a:gd name="connsiteY7" fmla="*/ 156481 h 523875"/>
              <a:gd name="connsiteX8" fmla="*/ 94728 w 3000375"/>
              <a:gd name="connsiteY8" fmla="*/ 156481 h 523875"/>
              <a:gd name="connsiteX9" fmla="*/ 98133 w 3000375"/>
              <a:gd name="connsiteY9" fmla="*/ 139619 h 523875"/>
              <a:gd name="connsiteX10" fmla="*/ 308768 w 3000375"/>
              <a:gd name="connsiteY10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00375" h="523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423861" y="140319"/>
            <a:ext cx="11488738" cy="1285875"/>
          </a:xfrm>
          <a:custGeom>
            <a:avLst/>
            <a:gdLst>
              <a:gd name="connsiteX0" fmla="*/ 308768 w 11488738"/>
              <a:gd name="connsiteY0" fmla="*/ 0 h 1285875"/>
              <a:gd name="connsiteX1" fmla="*/ 2690813 w 11488738"/>
              <a:gd name="connsiteY1" fmla="*/ 0 h 1285875"/>
              <a:gd name="connsiteX2" fmla="*/ 2901449 w 11488738"/>
              <a:gd name="connsiteY2" fmla="*/ 139619 h 1285875"/>
              <a:gd name="connsiteX3" fmla="*/ 2904853 w 11488738"/>
              <a:gd name="connsiteY3" fmla="*/ 156481 h 1285875"/>
              <a:gd name="connsiteX4" fmla="*/ 2908527 w 11488738"/>
              <a:gd name="connsiteY4" fmla="*/ 156481 h 1285875"/>
              <a:gd name="connsiteX5" fmla="*/ 3000375 w 11488738"/>
              <a:gd name="connsiteY5" fmla="*/ 523875 h 1285875"/>
              <a:gd name="connsiteX6" fmla="*/ 11361735 w 11488738"/>
              <a:gd name="connsiteY6" fmla="*/ 523875 h 1285875"/>
              <a:gd name="connsiteX7" fmla="*/ 11488738 w 11488738"/>
              <a:gd name="connsiteY7" fmla="*/ 650878 h 1285875"/>
              <a:gd name="connsiteX8" fmla="*/ 11488738 w 11488738"/>
              <a:gd name="connsiteY8" fmla="*/ 1285875 h 1285875"/>
              <a:gd name="connsiteX9" fmla="*/ 0 w 11488738"/>
              <a:gd name="connsiteY9" fmla="*/ 1285875 h 1285875"/>
              <a:gd name="connsiteX10" fmla="*/ 0 w 11488738"/>
              <a:gd name="connsiteY10" fmla="*/ 523875 h 1285875"/>
              <a:gd name="connsiteX11" fmla="*/ 91849 w 11488738"/>
              <a:gd name="connsiteY11" fmla="*/ 156481 h 1285875"/>
              <a:gd name="connsiteX12" fmla="*/ 94728 w 11488738"/>
              <a:gd name="connsiteY12" fmla="*/ 156481 h 1285875"/>
              <a:gd name="connsiteX13" fmla="*/ 98133 w 11488738"/>
              <a:gd name="connsiteY13" fmla="*/ 139619 h 1285875"/>
              <a:gd name="connsiteX14" fmla="*/ 308768 w 11488738"/>
              <a:gd name="connsiteY14" fmla="*/ 0 h 128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88738" h="1285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11361735" y="523875"/>
                </a:lnTo>
                <a:cubicBezTo>
                  <a:pt x="11431877" y="523875"/>
                  <a:pt x="11488738" y="580736"/>
                  <a:pt x="11488738" y="650878"/>
                </a:cubicBezTo>
                <a:lnTo>
                  <a:pt x="11488738" y="1285875"/>
                </a:lnTo>
                <a:lnTo>
                  <a:pt x="0" y="1285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9966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095500" y="816594"/>
            <a:ext cx="9131300" cy="431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latinLnBrk="0">
              <a:defRPr/>
            </a:pPr>
            <a:r>
              <a:rPr lang="ko-KR" altLang="en-US" sz="2400" kern="0" dirty="0">
                <a:solidFill>
                  <a:srgbClr val="915E4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선정 이유</a:t>
            </a:r>
            <a:endParaRPr lang="en-US" altLang="ko-KR" sz="1400" kern="0" dirty="0">
              <a:solidFill>
                <a:srgbClr val="915E4D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77474" y="238684"/>
            <a:ext cx="14734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Motivation</a:t>
            </a:r>
            <a:endParaRPr lang="ko-KR" altLang="en-US" sz="20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포인트가 5개인 별 12"/>
          <p:cNvSpPr/>
          <p:nvPr/>
        </p:nvSpPr>
        <p:spPr>
          <a:xfrm>
            <a:off x="11399043" y="876126"/>
            <a:ext cx="300037" cy="300037"/>
          </a:xfrm>
          <a:prstGeom prst="star5">
            <a:avLst>
              <a:gd name="adj" fmla="val 25480"/>
              <a:gd name="hf" fmla="val 105146"/>
              <a:gd name="vf" fmla="val 110557"/>
            </a:avLst>
          </a:prstGeom>
          <a:solidFill>
            <a:srgbClr val="FFCFB7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77596" y="903847"/>
            <a:ext cx="219697" cy="219697"/>
          </a:xfrm>
          <a:prstGeom prst="ellipse">
            <a:avLst/>
          </a:prstGeom>
          <a:solidFill>
            <a:schemeClr val="bg1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177474" y="903847"/>
            <a:ext cx="219697" cy="219697"/>
          </a:xfrm>
          <a:prstGeom prst="ellipse">
            <a:avLst/>
          </a:prstGeom>
          <a:solidFill>
            <a:srgbClr val="FB5D74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577352" y="903847"/>
            <a:ext cx="219697" cy="219697"/>
          </a:xfrm>
          <a:prstGeom prst="ellipse">
            <a:avLst/>
          </a:prstGeom>
          <a:solidFill>
            <a:srgbClr val="FFC000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3862" y="1426194"/>
            <a:ext cx="11488738" cy="5239656"/>
          </a:xfrm>
          <a:prstGeom prst="rect">
            <a:avLst/>
          </a:pr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09600" y="1603994"/>
            <a:ext cx="11112500" cy="4871356"/>
          </a:xfrm>
          <a:prstGeom prst="roundRect">
            <a:avLst>
              <a:gd name="adj" fmla="val 1831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8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240987C-8153-436E-B9E8-8A570F4EF31B}"/>
              </a:ext>
            </a:extLst>
          </p:cNvPr>
          <p:cNvSpPr/>
          <p:nvPr/>
        </p:nvSpPr>
        <p:spPr>
          <a:xfrm>
            <a:off x="4239491" y="-889467"/>
            <a:ext cx="1080655" cy="431800"/>
          </a:xfrm>
          <a:prstGeom prst="rect">
            <a:avLst/>
          </a:prstGeom>
          <a:solidFill>
            <a:srgbClr val="FFB7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E9B9D8B-BE9B-45F4-A9D1-42C40F001DD1}"/>
              </a:ext>
            </a:extLst>
          </p:cNvPr>
          <p:cNvSpPr/>
          <p:nvPr/>
        </p:nvSpPr>
        <p:spPr>
          <a:xfrm>
            <a:off x="1806585" y="1906238"/>
            <a:ext cx="4048101" cy="7169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9FE6FE1F-E5E4-47A1-BAE6-90097A17BB68}"/>
              </a:ext>
            </a:extLst>
          </p:cNvPr>
          <p:cNvSpPr/>
          <p:nvPr/>
        </p:nvSpPr>
        <p:spPr>
          <a:xfrm>
            <a:off x="3020566" y="3153504"/>
            <a:ext cx="6659462" cy="288790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FFB7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EA01A6-2093-456F-BB66-0543A2E49EE7}"/>
              </a:ext>
            </a:extLst>
          </p:cNvPr>
          <p:cNvSpPr txBox="1"/>
          <p:nvPr/>
        </p:nvSpPr>
        <p:spPr>
          <a:xfrm>
            <a:off x="2054322" y="2002278"/>
            <a:ext cx="3552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일상생활 속의</a:t>
            </a:r>
            <a:r>
              <a:rPr lang="en-US" altLang="ko-KR" sz="32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32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</a:t>
            </a:r>
            <a:endParaRPr lang="ko-KR" altLang="en-US" sz="32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A5A45D3-09E1-4C18-9333-BD2B6ED71310}"/>
              </a:ext>
            </a:extLst>
          </p:cNvPr>
          <p:cNvSpPr txBox="1"/>
          <p:nvPr/>
        </p:nvSpPr>
        <p:spPr>
          <a:xfrm>
            <a:off x="3212085" y="3865044"/>
            <a:ext cx="63850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Web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에서 주로 사용하는 </a:t>
            </a:r>
            <a:endParaRPr lang="en-US" altLang="ko-KR" sz="36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어플리케이션과 </a:t>
            </a:r>
            <a:r>
              <a:rPr lang="ko-KR" altLang="en-US" sz="36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챗봇을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연결시키자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3EFE842B-D7D6-4B56-B3B9-87882553259A}"/>
              </a:ext>
            </a:extLst>
          </p:cNvPr>
          <p:cNvSpPr/>
          <p:nvPr/>
        </p:nvSpPr>
        <p:spPr>
          <a:xfrm>
            <a:off x="6571249" y="1886007"/>
            <a:ext cx="4048101" cy="7169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0E9315-BBA1-4EB3-937C-F8F2BAE21EF9}"/>
              </a:ext>
            </a:extLst>
          </p:cNvPr>
          <p:cNvSpPr txBox="1"/>
          <p:nvPr/>
        </p:nvSpPr>
        <p:spPr>
          <a:xfrm>
            <a:off x="6571249" y="2002277"/>
            <a:ext cx="4186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챗봇을</a:t>
            </a:r>
            <a:r>
              <a:rPr lang="ko-KR" altLang="en-US" sz="32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이용하는 이유</a:t>
            </a:r>
            <a:r>
              <a:rPr lang="en-US" altLang="ko-KR" sz="32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?</a:t>
            </a:r>
            <a:endParaRPr lang="ko-KR" altLang="en-US" sz="32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0F62123E-1A76-4AF9-A161-234B0FE188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78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211"/>
    </mc:Choice>
    <mc:Fallback xmlns="">
      <p:transition spd="slow" advTm="48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830262" y="140319"/>
            <a:ext cx="3000375" cy="523875"/>
          </a:xfrm>
          <a:custGeom>
            <a:avLst/>
            <a:gdLst>
              <a:gd name="connsiteX0" fmla="*/ 308768 w 3000375"/>
              <a:gd name="connsiteY0" fmla="*/ 0 h 523875"/>
              <a:gd name="connsiteX1" fmla="*/ 2690813 w 3000375"/>
              <a:gd name="connsiteY1" fmla="*/ 0 h 523875"/>
              <a:gd name="connsiteX2" fmla="*/ 2901449 w 3000375"/>
              <a:gd name="connsiteY2" fmla="*/ 139619 h 523875"/>
              <a:gd name="connsiteX3" fmla="*/ 2904853 w 3000375"/>
              <a:gd name="connsiteY3" fmla="*/ 156481 h 523875"/>
              <a:gd name="connsiteX4" fmla="*/ 2908527 w 3000375"/>
              <a:gd name="connsiteY4" fmla="*/ 156481 h 523875"/>
              <a:gd name="connsiteX5" fmla="*/ 3000375 w 3000375"/>
              <a:gd name="connsiteY5" fmla="*/ 523875 h 523875"/>
              <a:gd name="connsiteX6" fmla="*/ 0 w 3000375"/>
              <a:gd name="connsiteY6" fmla="*/ 523875 h 523875"/>
              <a:gd name="connsiteX7" fmla="*/ 91849 w 3000375"/>
              <a:gd name="connsiteY7" fmla="*/ 156481 h 523875"/>
              <a:gd name="connsiteX8" fmla="*/ 94728 w 3000375"/>
              <a:gd name="connsiteY8" fmla="*/ 156481 h 523875"/>
              <a:gd name="connsiteX9" fmla="*/ 98133 w 3000375"/>
              <a:gd name="connsiteY9" fmla="*/ 139619 h 523875"/>
              <a:gd name="connsiteX10" fmla="*/ 308768 w 3000375"/>
              <a:gd name="connsiteY10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00375" h="523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423861" y="140319"/>
            <a:ext cx="11488738" cy="1285875"/>
          </a:xfrm>
          <a:custGeom>
            <a:avLst/>
            <a:gdLst>
              <a:gd name="connsiteX0" fmla="*/ 308768 w 11488738"/>
              <a:gd name="connsiteY0" fmla="*/ 0 h 1285875"/>
              <a:gd name="connsiteX1" fmla="*/ 2690813 w 11488738"/>
              <a:gd name="connsiteY1" fmla="*/ 0 h 1285875"/>
              <a:gd name="connsiteX2" fmla="*/ 2901449 w 11488738"/>
              <a:gd name="connsiteY2" fmla="*/ 139619 h 1285875"/>
              <a:gd name="connsiteX3" fmla="*/ 2904853 w 11488738"/>
              <a:gd name="connsiteY3" fmla="*/ 156481 h 1285875"/>
              <a:gd name="connsiteX4" fmla="*/ 2908527 w 11488738"/>
              <a:gd name="connsiteY4" fmla="*/ 156481 h 1285875"/>
              <a:gd name="connsiteX5" fmla="*/ 3000375 w 11488738"/>
              <a:gd name="connsiteY5" fmla="*/ 523875 h 1285875"/>
              <a:gd name="connsiteX6" fmla="*/ 11361735 w 11488738"/>
              <a:gd name="connsiteY6" fmla="*/ 523875 h 1285875"/>
              <a:gd name="connsiteX7" fmla="*/ 11488738 w 11488738"/>
              <a:gd name="connsiteY7" fmla="*/ 650878 h 1285875"/>
              <a:gd name="connsiteX8" fmla="*/ 11488738 w 11488738"/>
              <a:gd name="connsiteY8" fmla="*/ 1285875 h 1285875"/>
              <a:gd name="connsiteX9" fmla="*/ 0 w 11488738"/>
              <a:gd name="connsiteY9" fmla="*/ 1285875 h 1285875"/>
              <a:gd name="connsiteX10" fmla="*/ 0 w 11488738"/>
              <a:gd name="connsiteY10" fmla="*/ 523875 h 1285875"/>
              <a:gd name="connsiteX11" fmla="*/ 91849 w 11488738"/>
              <a:gd name="connsiteY11" fmla="*/ 156481 h 1285875"/>
              <a:gd name="connsiteX12" fmla="*/ 94728 w 11488738"/>
              <a:gd name="connsiteY12" fmla="*/ 156481 h 1285875"/>
              <a:gd name="connsiteX13" fmla="*/ 98133 w 11488738"/>
              <a:gd name="connsiteY13" fmla="*/ 139619 h 1285875"/>
              <a:gd name="connsiteX14" fmla="*/ 308768 w 11488738"/>
              <a:gd name="connsiteY14" fmla="*/ 0 h 128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88738" h="1285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11361735" y="523875"/>
                </a:lnTo>
                <a:cubicBezTo>
                  <a:pt x="11431877" y="523875"/>
                  <a:pt x="11488738" y="580736"/>
                  <a:pt x="11488738" y="650878"/>
                </a:cubicBezTo>
                <a:lnTo>
                  <a:pt x="11488738" y="1285875"/>
                </a:lnTo>
                <a:lnTo>
                  <a:pt x="0" y="1285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9966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77474" y="238684"/>
            <a:ext cx="16417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Architecture</a:t>
            </a:r>
            <a:endParaRPr lang="ko-KR" altLang="en-US" sz="20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포인트가 5개인 별 12"/>
          <p:cNvSpPr/>
          <p:nvPr/>
        </p:nvSpPr>
        <p:spPr>
          <a:xfrm>
            <a:off x="11399043" y="876126"/>
            <a:ext cx="300037" cy="300037"/>
          </a:xfrm>
          <a:prstGeom prst="star5">
            <a:avLst>
              <a:gd name="adj" fmla="val 25480"/>
              <a:gd name="hf" fmla="val 105146"/>
              <a:gd name="vf" fmla="val 110557"/>
            </a:avLst>
          </a:prstGeom>
          <a:solidFill>
            <a:srgbClr val="FFCFB7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77596" y="903847"/>
            <a:ext cx="219697" cy="219697"/>
          </a:xfrm>
          <a:prstGeom prst="ellipse">
            <a:avLst/>
          </a:prstGeom>
          <a:solidFill>
            <a:schemeClr val="bg1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177474" y="903847"/>
            <a:ext cx="219697" cy="219697"/>
          </a:xfrm>
          <a:prstGeom prst="ellipse">
            <a:avLst/>
          </a:prstGeom>
          <a:solidFill>
            <a:srgbClr val="FB5D74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577352" y="903847"/>
            <a:ext cx="219697" cy="219697"/>
          </a:xfrm>
          <a:prstGeom prst="ellipse">
            <a:avLst/>
          </a:prstGeom>
          <a:solidFill>
            <a:srgbClr val="FFC000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3862" y="1426194"/>
            <a:ext cx="11488738" cy="5239656"/>
          </a:xfrm>
          <a:prstGeom prst="rect">
            <a:avLst/>
          </a:pr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09600" y="1603994"/>
            <a:ext cx="11112500" cy="4871356"/>
          </a:xfrm>
          <a:prstGeom prst="roundRect">
            <a:avLst>
              <a:gd name="adj" fmla="val 1831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240987C-8153-436E-B9E8-8A570F4EF31B}"/>
              </a:ext>
            </a:extLst>
          </p:cNvPr>
          <p:cNvSpPr/>
          <p:nvPr/>
        </p:nvSpPr>
        <p:spPr>
          <a:xfrm>
            <a:off x="4239491" y="-889467"/>
            <a:ext cx="1080655" cy="431800"/>
          </a:xfrm>
          <a:prstGeom prst="rect">
            <a:avLst/>
          </a:prstGeom>
          <a:solidFill>
            <a:srgbClr val="FFB7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83071EE-C23E-48F9-B791-72FB0BD461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2960" y="2158179"/>
            <a:ext cx="4494811" cy="422486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2D9C098-E2ED-4BA9-ACE2-661C0D3EDABB}"/>
              </a:ext>
            </a:extLst>
          </p:cNvPr>
          <p:cNvSpPr txBox="1"/>
          <p:nvPr/>
        </p:nvSpPr>
        <p:spPr>
          <a:xfrm>
            <a:off x="2127421" y="2542792"/>
            <a:ext cx="3115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1. 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간단한 일상 대화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(ex. 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심심이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27E961-9800-4785-888F-E3FF37F8A05C}"/>
              </a:ext>
            </a:extLst>
          </p:cNvPr>
          <p:cNvSpPr txBox="1"/>
          <p:nvPr/>
        </p:nvSpPr>
        <p:spPr>
          <a:xfrm>
            <a:off x="2611194" y="1701014"/>
            <a:ext cx="6385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SEARCH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AND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CHAT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프로젝트 핵심 기능</a:t>
            </a:r>
            <a:endParaRPr lang="en-US" altLang="ko-KR" sz="20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1B00B6D-09B8-46CE-843A-46E4FB1195F9}"/>
              </a:ext>
            </a:extLst>
          </p:cNvPr>
          <p:cNvCxnSpPr/>
          <p:nvPr/>
        </p:nvCxnSpPr>
        <p:spPr>
          <a:xfrm>
            <a:off x="3321760" y="2078547"/>
            <a:ext cx="4963886" cy="0"/>
          </a:xfrm>
          <a:prstGeom prst="line">
            <a:avLst/>
          </a:prstGeom>
          <a:ln w="38100">
            <a:solidFill>
              <a:srgbClr val="FB5D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7">
            <a:extLst>
              <a:ext uri="{FF2B5EF4-FFF2-40B4-BE49-F238E27FC236}">
                <a16:creationId xmlns:a16="http://schemas.microsoft.com/office/drawing/2014/main" id="{400D5D0D-539E-430C-9015-38FE6972BE2C}"/>
              </a:ext>
            </a:extLst>
          </p:cNvPr>
          <p:cNvSpPr/>
          <p:nvPr/>
        </p:nvSpPr>
        <p:spPr>
          <a:xfrm>
            <a:off x="2095500" y="816594"/>
            <a:ext cx="9131300" cy="431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latinLnBrk="0">
              <a:defRPr/>
            </a:pPr>
            <a:r>
              <a:rPr lang="en-US" altLang="ko-KR" sz="2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https://search-and-chat.herokuapp.com/</a:t>
            </a:r>
            <a:endParaRPr lang="en-US" altLang="ko-KR" sz="1400" kern="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962C064F-1B32-4EA4-A671-D70707BC2E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240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77"/>
    </mc:Choice>
    <mc:Fallback xmlns="">
      <p:transition spd="slow" advTm="34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830262" y="140319"/>
            <a:ext cx="3000375" cy="523875"/>
          </a:xfrm>
          <a:custGeom>
            <a:avLst/>
            <a:gdLst>
              <a:gd name="connsiteX0" fmla="*/ 308768 w 3000375"/>
              <a:gd name="connsiteY0" fmla="*/ 0 h 523875"/>
              <a:gd name="connsiteX1" fmla="*/ 2690813 w 3000375"/>
              <a:gd name="connsiteY1" fmla="*/ 0 h 523875"/>
              <a:gd name="connsiteX2" fmla="*/ 2901449 w 3000375"/>
              <a:gd name="connsiteY2" fmla="*/ 139619 h 523875"/>
              <a:gd name="connsiteX3" fmla="*/ 2904853 w 3000375"/>
              <a:gd name="connsiteY3" fmla="*/ 156481 h 523875"/>
              <a:gd name="connsiteX4" fmla="*/ 2908527 w 3000375"/>
              <a:gd name="connsiteY4" fmla="*/ 156481 h 523875"/>
              <a:gd name="connsiteX5" fmla="*/ 3000375 w 3000375"/>
              <a:gd name="connsiteY5" fmla="*/ 523875 h 523875"/>
              <a:gd name="connsiteX6" fmla="*/ 0 w 3000375"/>
              <a:gd name="connsiteY6" fmla="*/ 523875 h 523875"/>
              <a:gd name="connsiteX7" fmla="*/ 91849 w 3000375"/>
              <a:gd name="connsiteY7" fmla="*/ 156481 h 523875"/>
              <a:gd name="connsiteX8" fmla="*/ 94728 w 3000375"/>
              <a:gd name="connsiteY8" fmla="*/ 156481 h 523875"/>
              <a:gd name="connsiteX9" fmla="*/ 98133 w 3000375"/>
              <a:gd name="connsiteY9" fmla="*/ 139619 h 523875"/>
              <a:gd name="connsiteX10" fmla="*/ 308768 w 3000375"/>
              <a:gd name="connsiteY10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00375" h="523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423861" y="140319"/>
            <a:ext cx="11488738" cy="1285875"/>
          </a:xfrm>
          <a:custGeom>
            <a:avLst/>
            <a:gdLst>
              <a:gd name="connsiteX0" fmla="*/ 308768 w 11488738"/>
              <a:gd name="connsiteY0" fmla="*/ 0 h 1285875"/>
              <a:gd name="connsiteX1" fmla="*/ 2690813 w 11488738"/>
              <a:gd name="connsiteY1" fmla="*/ 0 h 1285875"/>
              <a:gd name="connsiteX2" fmla="*/ 2901449 w 11488738"/>
              <a:gd name="connsiteY2" fmla="*/ 139619 h 1285875"/>
              <a:gd name="connsiteX3" fmla="*/ 2904853 w 11488738"/>
              <a:gd name="connsiteY3" fmla="*/ 156481 h 1285875"/>
              <a:gd name="connsiteX4" fmla="*/ 2908527 w 11488738"/>
              <a:gd name="connsiteY4" fmla="*/ 156481 h 1285875"/>
              <a:gd name="connsiteX5" fmla="*/ 3000375 w 11488738"/>
              <a:gd name="connsiteY5" fmla="*/ 523875 h 1285875"/>
              <a:gd name="connsiteX6" fmla="*/ 11361735 w 11488738"/>
              <a:gd name="connsiteY6" fmla="*/ 523875 h 1285875"/>
              <a:gd name="connsiteX7" fmla="*/ 11488738 w 11488738"/>
              <a:gd name="connsiteY7" fmla="*/ 650878 h 1285875"/>
              <a:gd name="connsiteX8" fmla="*/ 11488738 w 11488738"/>
              <a:gd name="connsiteY8" fmla="*/ 1285875 h 1285875"/>
              <a:gd name="connsiteX9" fmla="*/ 0 w 11488738"/>
              <a:gd name="connsiteY9" fmla="*/ 1285875 h 1285875"/>
              <a:gd name="connsiteX10" fmla="*/ 0 w 11488738"/>
              <a:gd name="connsiteY10" fmla="*/ 523875 h 1285875"/>
              <a:gd name="connsiteX11" fmla="*/ 91849 w 11488738"/>
              <a:gd name="connsiteY11" fmla="*/ 156481 h 1285875"/>
              <a:gd name="connsiteX12" fmla="*/ 94728 w 11488738"/>
              <a:gd name="connsiteY12" fmla="*/ 156481 h 1285875"/>
              <a:gd name="connsiteX13" fmla="*/ 98133 w 11488738"/>
              <a:gd name="connsiteY13" fmla="*/ 139619 h 1285875"/>
              <a:gd name="connsiteX14" fmla="*/ 308768 w 11488738"/>
              <a:gd name="connsiteY14" fmla="*/ 0 h 128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88738" h="1285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11361735" y="523875"/>
                </a:lnTo>
                <a:cubicBezTo>
                  <a:pt x="11431877" y="523875"/>
                  <a:pt x="11488738" y="580736"/>
                  <a:pt x="11488738" y="650878"/>
                </a:cubicBezTo>
                <a:lnTo>
                  <a:pt x="11488738" y="1285875"/>
                </a:lnTo>
                <a:lnTo>
                  <a:pt x="0" y="1285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9966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77474" y="238684"/>
            <a:ext cx="16417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Architecture</a:t>
            </a:r>
            <a:endParaRPr lang="ko-KR" altLang="en-US" sz="20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포인트가 5개인 별 12"/>
          <p:cNvSpPr/>
          <p:nvPr/>
        </p:nvSpPr>
        <p:spPr>
          <a:xfrm>
            <a:off x="11399043" y="876126"/>
            <a:ext cx="300037" cy="300037"/>
          </a:xfrm>
          <a:prstGeom prst="star5">
            <a:avLst>
              <a:gd name="adj" fmla="val 25480"/>
              <a:gd name="hf" fmla="val 105146"/>
              <a:gd name="vf" fmla="val 110557"/>
            </a:avLst>
          </a:prstGeom>
          <a:solidFill>
            <a:srgbClr val="FFCFB7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77596" y="903847"/>
            <a:ext cx="219697" cy="219697"/>
          </a:xfrm>
          <a:prstGeom prst="ellipse">
            <a:avLst/>
          </a:prstGeom>
          <a:solidFill>
            <a:schemeClr val="bg1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177474" y="903847"/>
            <a:ext cx="219697" cy="219697"/>
          </a:xfrm>
          <a:prstGeom prst="ellipse">
            <a:avLst/>
          </a:prstGeom>
          <a:solidFill>
            <a:srgbClr val="FB5D74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577352" y="903847"/>
            <a:ext cx="219697" cy="219697"/>
          </a:xfrm>
          <a:prstGeom prst="ellipse">
            <a:avLst/>
          </a:prstGeom>
          <a:solidFill>
            <a:srgbClr val="FFC000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3862" y="1426194"/>
            <a:ext cx="11488738" cy="5239656"/>
          </a:xfrm>
          <a:prstGeom prst="rect">
            <a:avLst/>
          </a:pr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240987C-8153-436E-B9E8-8A570F4EF31B}"/>
              </a:ext>
            </a:extLst>
          </p:cNvPr>
          <p:cNvSpPr/>
          <p:nvPr/>
        </p:nvSpPr>
        <p:spPr>
          <a:xfrm>
            <a:off x="4239491" y="-889467"/>
            <a:ext cx="1080655" cy="431800"/>
          </a:xfrm>
          <a:prstGeom prst="rect">
            <a:avLst/>
          </a:prstGeom>
          <a:solidFill>
            <a:srgbClr val="FFB7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7">
            <a:extLst>
              <a:ext uri="{FF2B5EF4-FFF2-40B4-BE49-F238E27FC236}">
                <a16:creationId xmlns:a16="http://schemas.microsoft.com/office/drawing/2014/main" id="{6CB03367-E0D4-475C-B480-5538AFF4586F}"/>
              </a:ext>
            </a:extLst>
          </p:cNvPr>
          <p:cNvSpPr/>
          <p:nvPr/>
        </p:nvSpPr>
        <p:spPr>
          <a:xfrm>
            <a:off x="2095500" y="816594"/>
            <a:ext cx="9131300" cy="431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latinLnBrk="0">
              <a:defRPr/>
            </a:pPr>
            <a:r>
              <a:rPr lang="en-US" altLang="ko-KR" sz="2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https://search-and-chat.herokuapp.com/</a:t>
            </a:r>
            <a:endParaRPr lang="en-US" altLang="ko-KR" sz="1400" kern="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4" name="모서리가 둥근 직사각형 8">
            <a:extLst>
              <a:ext uri="{FF2B5EF4-FFF2-40B4-BE49-F238E27FC236}">
                <a16:creationId xmlns:a16="http://schemas.microsoft.com/office/drawing/2014/main" id="{BB090E70-B5DC-4958-ACEF-603596EEE90B}"/>
              </a:ext>
            </a:extLst>
          </p:cNvPr>
          <p:cNvSpPr/>
          <p:nvPr/>
        </p:nvSpPr>
        <p:spPr>
          <a:xfrm>
            <a:off x="609600" y="1603994"/>
            <a:ext cx="11112500" cy="4871356"/>
          </a:xfrm>
          <a:prstGeom prst="roundRect">
            <a:avLst>
              <a:gd name="adj" fmla="val 1831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06A29F-AF9A-4929-A3A9-EFE4B3B299C4}"/>
              </a:ext>
            </a:extLst>
          </p:cNvPr>
          <p:cNvSpPr txBox="1"/>
          <p:nvPr/>
        </p:nvSpPr>
        <p:spPr>
          <a:xfrm>
            <a:off x="2611194" y="1701014"/>
            <a:ext cx="6385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SEARCH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AND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CHAT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프로젝트 핵심 기능</a:t>
            </a:r>
            <a:endParaRPr lang="en-US" altLang="ko-KR" sz="20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71C7BC8-BFB7-4DA0-9121-B88FEB67751D}"/>
              </a:ext>
            </a:extLst>
          </p:cNvPr>
          <p:cNvCxnSpPr/>
          <p:nvPr/>
        </p:nvCxnSpPr>
        <p:spPr>
          <a:xfrm>
            <a:off x="3321760" y="2078547"/>
            <a:ext cx="4963886" cy="0"/>
          </a:xfrm>
          <a:prstGeom prst="line">
            <a:avLst/>
          </a:prstGeom>
          <a:ln w="38100">
            <a:solidFill>
              <a:srgbClr val="FB5D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A2EC1117-3A82-4099-890D-1F3044D3D5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3513" y="2187040"/>
            <a:ext cx="4481196" cy="424430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363A564-E9C6-4DC6-A841-DE64975C0568}"/>
              </a:ext>
            </a:extLst>
          </p:cNvPr>
          <p:cNvSpPr txBox="1"/>
          <p:nvPr/>
        </p:nvSpPr>
        <p:spPr>
          <a:xfrm>
            <a:off x="1577353" y="2542792"/>
            <a:ext cx="3665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2. 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정확도 기준 검색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검색어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오마이걸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61B17E-884A-4078-926F-C477FB9E8CC2}"/>
              </a:ext>
            </a:extLst>
          </p:cNvPr>
          <p:cNvSpPr txBox="1"/>
          <p:nvPr/>
        </p:nvSpPr>
        <p:spPr>
          <a:xfrm>
            <a:off x="1489206" y="3576545"/>
            <a:ext cx="36651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@</a:t>
            </a:r>
            <a:r>
              <a:rPr lang="ko-KR" altLang="en-US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검색어</a:t>
            </a:r>
            <a:r>
              <a:rPr lang="en-US" altLang="ko-KR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_</a:t>
            </a:r>
            <a:r>
              <a:rPr lang="ko-KR" altLang="en-US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정확도</a:t>
            </a:r>
            <a:endParaRPr lang="en-US" altLang="ko-KR" sz="2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A51E4AA2-DF7F-470E-89EF-887DB241F3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367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15"/>
    </mc:Choice>
    <mc:Fallback xmlns="">
      <p:transition spd="slow" advTm="36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830262" y="140319"/>
            <a:ext cx="3000375" cy="523875"/>
          </a:xfrm>
          <a:custGeom>
            <a:avLst/>
            <a:gdLst>
              <a:gd name="connsiteX0" fmla="*/ 308768 w 3000375"/>
              <a:gd name="connsiteY0" fmla="*/ 0 h 523875"/>
              <a:gd name="connsiteX1" fmla="*/ 2690813 w 3000375"/>
              <a:gd name="connsiteY1" fmla="*/ 0 h 523875"/>
              <a:gd name="connsiteX2" fmla="*/ 2901449 w 3000375"/>
              <a:gd name="connsiteY2" fmla="*/ 139619 h 523875"/>
              <a:gd name="connsiteX3" fmla="*/ 2904853 w 3000375"/>
              <a:gd name="connsiteY3" fmla="*/ 156481 h 523875"/>
              <a:gd name="connsiteX4" fmla="*/ 2908527 w 3000375"/>
              <a:gd name="connsiteY4" fmla="*/ 156481 h 523875"/>
              <a:gd name="connsiteX5" fmla="*/ 3000375 w 3000375"/>
              <a:gd name="connsiteY5" fmla="*/ 523875 h 523875"/>
              <a:gd name="connsiteX6" fmla="*/ 0 w 3000375"/>
              <a:gd name="connsiteY6" fmla="*/ 523875 h 523875"/>
              <a:gd name="connsiteX7" fmla="*/ 91849 w 3000375"/>
              <a:gd name="connsiteY7" fmla="*/ 156481 h 523875"/>
              <a:gd name="connsiteX8" fmla="*/ 94728 w 3000375"/>
              <a:gd name="connsiteY8" fmla="*/ 156481 h 523875"/>
              <a:gd name="connsiteX9" fmla="*/ 98133 w 3000375"/>
              <a:gd name="connsiteY9" fmla="*/ 139619 h 523875"/>
              <a:gd name="connsiteX10" fmla="*/ 308768 w 3000375"/>
              <a:gd name="connsiteY10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00375" h="523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423861" y="140319"/>
            <a:ext cx="11488738" cy="1285875"/>
          </a:xfrm>
          <a:custGeom>
            <a:avLst/>
            <a:gdLst>
              <a:gd name="connsiteX0" fmla="*/ 308768 w 11488738"/>
              <a:gd name="connsiteY0" fmla="*/ 0 h 1285875"/>
              <a:gd name="connsiteX1" fmla="*/ 2690813 w 11488738"/>
              <a:gd name="connsiteY1" fmla="*/ 0 h 1285875"/>
              <a:gd name="connsiteX2" fmla="*/ 2901449 w 11488738"/>
              <a:gd name="connsiteY2" fmla="*/ 139619 h 1285875"/>
              <a:gd name="connsiteX3" fmla="*/ 2904853 w 11488738"/>
              <a:gd name="connsiteY3" fmla="*/ 156481 h 1285875"/>
              <a:gd name="connsiteX4" fmla="*/ 2908527 w 11488738"/>
              <a:gd name="connsiteY4" fmla="*/ 156481 h 1285875"/>
              <a:gd name="connsiteX5" fmla="*/ 3000375 w 11488738"/>
              <a:gd name="connsiteY5" fmla="*/ 523875 h 1285875"/>
              <a:gd name="connsiteX6" fmla="*/ 11361735 w 11488738"/>
              <a:gd name="connsiteY6" fmla="*/ 523875 h 1285875"/>
              <a:gd name="connsiteX7" fmla="*/ 11488738 w 11488738"/>
              <a:gd name="connsiteY7" fmla="*/ 650878 h 1285875"/>
              <a:gd name="connsiteX8" fmla="*/ 11488738 w 11488738"/>
              <a:gd name="connsiteY8" fmla="*/ 1285875 h 1285875"/>
              <a:gd name="connsiteX9" fmla="*/ 0 w 11488738"/>
              <a:gd name="connsiteY9" fmla="*/ 1285875 h 1285875"/>
              <a:gd name="connsiteX10" fmla="*/ 0 w 11488738"/>
              <a:gd name="connsiteY10" fmla="*/ 523875 h 1285875"/>
              <a:gd name="connsiteX11" fmla="*/ 91849 w 11488738"/>
              <a:gd name="connsiteY11" fmla="*/ 156481 h 1285875"/>
              <a:gd name="connsiteX12" fmla="*/ 94728 w 11488738"/>
              <a:gd name="connsiteY12" fmla="*/ 156481 h 1285875"/>
              <a:gd name="connsiteX13" fmla="*/ 98133 w 11488738"/>
              <a:gd name="connsiteY13" fmla="*/ 139619 h 1285875"/>
              <a:gd name="connsiteX14" fmla="*/ 308768 w 11488738"/>
              <a:gd name="connsiteY14" fmla="*/ 0 h 128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88738" h="1285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11361735" y="523875"/>
                </a:lnTo>
                <a:cubicBezTo>
                  <a:pt x="11431877" y="523875"/>
                  <a:pt x="11488738" y="580736"/>
                  <a:pt x="11488738" y="650878"/>
                </a:cubicBezTo>
                <a:lnTo>
                  <a:pt x="11488738" y="1285875"/>
                </a:lnTo>
                <a:lnTo>
                  <a:pt x="0" y="1285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9966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77474" y="238684"/>
            <a:ext cx="16417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Architecture</a:t>
            </a:r>
            <a:endParaRPr lang="ko-KR" altLang="en-US" sz="20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포인트가 5개인 별 12"/>
          <p:cNvSpPr/>
          <p:nvPr/>
        </p:nvSpPr>
        <p:spPr>
          <a:xfrm>
            <a:off x="11399043" y="876126"/>
            <a:ext cx="300037" cy="300037"/>
          </a:xfrm>
          <a:prstGeom prst="star5">
            <a:avLst>
              <a:gd name="adj" fmla="val 25480"/>
              <a:gd name="hf" fmla="val 105146"/>
              <a:gd name="vf" fmla="val 110557"/>
            </a:avLst>
          </a:prstGeom>
          <a:solidFill>
            <a:srgbClr val="FFCFB7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77596" y="903847"/>
            <a:ext cx="219697" cy="219697"/>
          </a:xfrm>
          <a:prstGeom prst="ellipse">
            <a:avLst/>
          </a:prstGeom>
          <a:solidFill>
            <a:schemeClr val="bg1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177474" y="903847"/>
            <a:ext cx="219697" cy="219697"/>
          </a:xfrm>
          <a:prstGeom prst="ellipse">
            <a:avLst/>
          </a:prstGeom>
          <a:solidFill>
            <a:srgbClr val="FB5D74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577352" y="903847"/>
            <a:ext cx="219697" cy="219697"/>
          </a:xfrm>
          <a:prstGeom prst="ellipse">
            <a:avLst/>
          </a:prstGeom>
          <a:solidFill>
            <a:srgbClr val="FFC000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3862" y="1426194"/>
            <a:ext cx="11488738" cy="5239656"/>
          </a:xfrm>
          <a:prstGeom prst="rect">
            <a:avLst/>
          </a:pr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09600" y="1603994"/>
            <a:ext cx="11112500" cy="4871356"/>
          </a:xfrm>
          <a:prstGeom prst="roundRect">
            <a:avLst>
              <a:gd name="adj" fmla="val 1831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240987C-8153-436E-B9E8-8A570F4EF31B}"/>
              </a:ext>
            </a:extLst>
          </p:cNvPr>
          <p:cNvSpPr/>
          <p:nvPr/>
        </p:nvSpPr>
        <p:spPr>
          <a:xfrm>
            <a:off x="4239491" y="-889467"/>
            <a:ext cx="1080655" cy="431800"/>
          </a:xfrm>
          <a:prstGeom prst="rect">
            <a:avLst/>
          </a:prstGeom>
          <a:solidFill>
            <a:srgbClr val="FFB7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C57D6E-9637-4358-933E-EBFA2DCD2DAF}"/>
              </a:ext>
            </a:extLst>
          </p:cNvPr>
          <p:cNvSpPr txBox="1"/>
          <p:nvPr/>
        </p:nvSpPr>
        <p:spPr>
          <a:xfrm>
            <a:off x="2611194" y="1701014"/>
            <a:ext cx="6385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SEARCH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AND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CHAT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프로젝트 핵심 기능</a:t>
            </a:r>
            <a:endParaRPr lang="en-US" altLang="ko-KR" sz="20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0B48EAE-40AC-4626-AFE7-F7DBE6221C46}"/>
              </a:ext>
            </a:extLst>
          </p:cNvPr>
          <p:cNvCxnSpPr/>
          <p:nvPr/>
        </p:nvCxnSpPr>
        <p:spPr>
          <a:xfrm>
            <a:off x="3321760" y="2078547"/>
            <a:ext cx="4963886" cy="0"/>
          </a:xfrm>
          <a:prstGeom prst="line">
            <a:avLst/>
          </a:prstGeom>
          <a:ln w="38100">
            <a:solidFill>
              <a:srgbClr val="FB5D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B2BC260-7CEE-4C53-86A5-1B098EBBB798}"/>
              </a:ext>
            </a:extLst>
          </p:cNvPr>
          <p:cNvSpPr txBox="1"/>
          <p:nvPr/>
        </p:nvSpPr>
        <p:spPr>
          <a:xfrm>
            <a:off x="1763091" y="2527403"/>
            <a:ext cx="3665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3. </a:t>
            </a:r>
            <a:r>
              <a:rPr lang="ko-KR" altLang="en-US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최신순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기준 검색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검색어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린다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G 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55EA6D-F9D8-4A13-8E8E-F6A86F0283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8199" y="2155939"/>
            <a:ext cx="4499572" cy="4264595"/>
          </a:xfrm>
          <a:prstGeom prst="rect">
            <a:avLst/>
          </a:prstGeom>
        </p:spPr>
      </p:pic>
      <p:sp>
        <p:nvSpPr>
          <p:cNvPr id="24" name="모서리가 둥근 직사각형 7">
            <a:extLst>
              <a:ext uri="{FF2B5EF4-FFF2-40B4-BE49-F238E27FC236}">
                <a16:creationId xmlns:a16="http://schemas.microsoft.com/office/drawing/2014/main" id="{2847FD0C-3FC8-4148-BE16-A8F6A1448E3E}"/>
              </a:ext>
            </a:extLst>
          </p:cNvPr>
          <p:cNvSpPr/>
          <p:nvPr/>
        </p:nvSpPr>
        <p:spPr>
          <a:xfrm>
            <a:off x="2095500" y="816594"/>
            <a:ext cx="9131300" cy="431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latinLnBrk="0">
              <a:defRPr/>
            </a:pPr>
            <a:r>
              <a:rPr lang="en-US" altLang="ko-KR" sz="2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https://search-and-chat.herokuapp.com/</a:t>
            </a:r>
            <a:endParaRPr lang="en-US" altLang="ko-KR" sz="1400" kern="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9CCC79-A549-432B-80BB-DB151CE5EDB6}"/>
              </a:ext>
            </a:extLst>
          </p:cNvPr>
          <p:cNvSpPr txBox="1"/>
          <p:nvPr/>
        </p:nvSpPr>
        <p:spPr>
          <a:xfrm>
            <a:off x="1489206" y="3576545"/>
            <a:ext cx="36651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@</a:t>
            </a:r>
            <a:r>
              <a:rPr lang="ko-KR" altLang="en-US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검색어</a:t>
            </a:r>
            <a:r>
              <a:rPr lang="en-US" altLang="ko-KR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_</a:t>
            </a:r>
            <a:r>
              <a:rPr lang="ko-KR" altLang="en-US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최신</a:t>
            </a:r>
            <a:endParaRPr lang="en-US" altLang="ko-KR" sz="2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CF115737-CEE8-4B94-86EB-743C9E9FB0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51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84"/>
    </mc:Choice>
    <mc:Fallback xmlns="">
      <p:transition spd="slow" advTm="22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830262" y="140319"/>
            <a:ext cx="3000375" cy="523875"/>
          </a:xfrm>
          <a:custGeom>
            <a:avLst/>
            <a:gdLst>
              <a:gd name="connsiteX0" fmla="*/ 308768 w 3000375"/>
              <a:gd name="connsiteY0" fmla="*/ 0 h 523875"/>
              <a:gd name="connsiteX1" fmla="*/ 2690813 w 3000375"/>
              <a:gd name="connsiteY1" fmla="*/ 0 h 523875"/>
              <a:gd name="connsiteX2" fmla="*/ 2901449 w 3000375"/>
              <a:gd name="connsiteY2" fmla="*/ 139619 h 523875"/>
              <a:gd name="connsiteX3" fmla="*/ 2904853 w 3000375"/>
              <a:gd name="connsiteY3" fmla="*/ 156481 h 523875"/>
              <a:gd name="connsiteX4" fmla="*/ 2908527 w 3000375"/>
              <a:gd name="connsiteY4" fmla="*/ 156481 h 523875"/>
              <a:gd name="connsiteX5" fmla="*/ 3000375 w 3000375"/>
              <a:gd name="connsiteY5" fmla="*/ 523875 h 523875"/>
              <a:gd name="connsiteX6" fmla="*/ 0 w 3000375"/>
              <a:gd name="connsiteY6" fmla="*/ 523875 h 523875"/>
              <a:gd name="connsiteX7" fmla="*/ 91849 w 3000375"/>
              <a:gd name="connsiteY7" fmla="*/ 156481 h 523875"/>
              <a:gd name="connsiteX8" fmla="*/ 94728 w 3000375"/>
              <a:gd name="connsiteY8" fmla="*/ 156481 h 523875"/>
              <a:gd name="connsiteX9" fmla="*/ 98133 w 3000375"/>
              <a:gd name="connsiteY9" fmla="*/ 139619 h 523875"/>
              <a:gd name="connsiteX10" fmla="*/ 308768 w 3000375"/>
              <a:gd name="connsiteY10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00375" h="523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423861" y="140319"/>
            <a:ext cx="11488738" cy="1285875"/>
          </a:xfrm>
          <a:custGeom>
            <a:avLst/>
            <a:gdLst>
              <a:gd name="connsiteX0" fmla="*/ 308768 w 11488738"/>
              <a:gd name="connsiteY0" fmla="*/ 0 h 1285875"/>
              <a:gd name="connsiteX1" fmla="*/ 2690813 w 11488738"/>
              <a:gd name="connsiteY1" fmla="*/ 0 h 1285875"/>
              <a:gd name="connsiteX2" fmla="*/ 2901449 w 11488738"/>
              <a:gd name="connsiteY2" fmla="*/ 139619 h 1285875"/>
              <a:gd name="connsiteX3" fmla="*/ 2904853 w 11488738"/>
              <a:gd name="connsiteY3" fmla="*/ 156481 h 1285875"/>
              <a:gd name="connsiteX4" fmla="*/ 2908527 w 11488738"/>
              <a:gd name="connsiteY4" fmla="*/ 156481 h 1285875"/>
              <a:gd name="connsiteX5" fmla="*/ 3000375 w 11488738"/>
              <a:gd name="connsiteY5" fmla="*/ 523875 h 1285875"/>
              <a:gd name="connsiteX6" fmla="*/ 11361735 w 11488738"/>
              <a:gd name="connsiteY6" fmla="*/ 523875 h 1285875"/>
              <a:gd name="connsiteX7" fmla="*/ 11488738 w 11488738"/>
              <a:gd name="connsiteY7" fmla="*/ 650878 h 1285875"/>
              <a:gd name="connsiteX8" fmla="*/ 11488738 w 11488738"/>
              <a:gd name="connsiteY8" fmla="*/ 1285875 h 1285875"/>
              <a:gd name="connsiteX9" fmla="*/ 0 w 11488738"/>
              <a:gd name="connsiteY9" fmla="*/ 1285875 h 1285875"/>
              <a:gd name="connsiteX10" fmla="*/ 0 w 11488738"/>
              <a:gd name="connsiteY10" fmla="*/ 523875 h 1285875"/>
              <a:gd name="connsiteX11" fmla="*/ 91849 w 11488738"/>
              <a:gd name="connsiteY11" fmla="*/ 156481 h 1285875"/>
              <a:gd name="connsiteX12" fmla="*/ 94728 w 11488738"/>
              <a:gd name="connsiteY12" fmla="*/ 156481 h 1285875"/>
              <a:gd name="connsiteX13" fmla="*/ 98133 w 11488738"/>
              <a:gd name="connsiteY13" fmla="*/ 139619 h 1285875"/>
              <a:gd name="connsiteX14" fmla="*/ 308768 w 11488738"/>
              <a:gd name="connsiteY14" fmla="*/ 0 h 128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88738" h="1285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11361735" y="523875"/>
                </a:lnTo>
                <a:cubicBezTo>
                  <a:pt x="11431877" y="523875"/>
                  <a:pt x="11488738" y="580736"/>
                  <a:pt x="11488738" y="650878"/>
                </a:cubicBezTo>
                <a:lnTo>
                  <a:pt x="11488738" y="1285875"/>
                </a:lnTo>
                <a:lnTo>
                  <a:pt x="0" y="1285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9966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095500" y="816594"/>
            <a:ext cx="9131300" cy="431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latinLnBrk="0">
              <a:defRPr/>
            </a:pPr>
            <a:r>
              <a:rPr lang="en-US" altLang="ko-KR" sz="2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https://search-and-chat.herokuapp.com/</a:t>
            </a:r>
            <a:endParaRPr lang="en-US" altLang="ko-KR" sz="1400" kern="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77474" y="238684"/>
            <a:ext cx="16417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Architecture</a:t>
            </a:r>
            <a:endParaRPr lang="ko-KR" altLang="en-US" sz="20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포인트가 5개인 별 12"/>
          <p:cNvSpPr/>
          <p:nvPr/>
        </p:nvSpPr>
        <p:spPr>
          <a:xfrm>
            <a:off x="11399043" y="876126"/>
            <a:ext cx="300037" cy="300037"/>
          </a:xfrm>
          <a:prstGeom prst="star5">
            <a:avLst>
              <a:gd name="adj" fmla="val 25480"/>
              <a:gd name="hf" fmla="val 105146"/>
              <a:gd name="vf" fmla="val 110557"/>
            </a:avLst>
          </a:prstGeom>
          <a:solidFill>
            <a:srgbClr val="FFCFB7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77596" y="903847"/>
            <a:ext cx="219697" cy="219697"/>
          </a:xfrm>
          <a:prstGeom prst="ellipse">
            <a:avLst/>
          </a:prstGeom>
          <a:solidFill>
            <a:schemeClr val="bg1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177474" y="903847"/>
            <a:ext cx="219697" cy="219697"/>
          </a:xfrm>
          <a:prstGeom prst="ellipse">
            <a:avLst/>
          </a:prstGeom>
          <a:solidFill>
            <a:srgbClr val="FB5D74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577352" y="903847"/>
            <a:ext cx="219697" cy="219697"/>
          </a:xfrm>
          <a:prstGeom prst="ellipse">
            <a:avLst/>
          </a:prstGeom>
          <a:solidFill>
            <a:srgbClr val="FFC000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3862" y="1426194"/>
            <a:ext cx="11488738" cy="5239656"/>
          </a:xfrm>
          <a:prstGeom prst="rect">
            <a:avLst/>
          </a:pr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09600" y="1603994"/>
            <a:ext cx="11112500" cy="4871356"/>
          </a:xfrm>
          <a:prstGeom prst="roundRect">
            <a:avLst>
              <a:gd name="adj" fmla="val 1831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240987C-8153-436E-B9E8-8A570F4EF31B}"/>
              </a:ext>
            </a:extLst>
          </p:cNvPr>
          <p:cNvSpPr/>
          <p:nvPr/>
        </p:nvSpPr>
        <p:spPr>
          <a:xfrm>
            <a:off x="4239491" y="-889467"/>
            <a:ext cx="1080655" cy="431800"/>
          </a:xfrm>
          <a:prstGeom prst="rect">
            <a:avLst/>
          </a:prstGeom>
          <a:solidFill>
            <a:srgbClr val="FFB7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C57D6E-9637-4358-933E-EBFA2DCD2DAF}"/>
              </a:ext>
            </a:extLst>
          </p:cNvPr>
          <p:cNvSpPr txBox="1"/>
          <p:nvPr/>
        </p:nvSpPr>
        <p:spPr>
          <a:xfrm>
            <a:off x="2611194" y="1701014"/>
            <a:ext cx="6385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SEARCH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AND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CHAT</a:t>
            </a:r>
            <a:r>
              <a:rPr lang="ko-KR" altLang="en-US" sz="20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프로젝트 핵심 기능</a:t>
            </a:r>
            <a:endParaRPr lang="en-US" altLang="ko-KR" sz="20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0B48EAE-40AC-4626-AFE7-F7DBE6221C46}"/>
              </a:ext>
            </a:extLst>
          </p:cNvPr>
          <p:cNvCxnSpPr/>
          <p:nvPr/>
        </p:nvCxnSpPr>
        <p:spPr>
          <a:xfrm>
            <a:off x="3321760" y="2078547"/>
            <a:ext cx="4963886" cy="0"/>
          </a:xfrm>
          <a:prstGeom prst="line">
            <a:avLst/>
          </a:prstGeom>
          <a:ln w="38100">
            <a:solidFill>
              <a:srgbClr val="FB5D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B2BC260-7CEE-4C53-86A5-1B098EBBB798}"/>
              </a:ext>
            </a:extLst>
          </p:cNvPr>
          <p:cNvSpPr txBox="1"/>
          <p:nvPr/>
        </p:nvSpPr>
        <p:spPr>
          <a:xfrm>
            <a:off x="1763091" y="2527403"/>
            <a:ext cx="3665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4. 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소식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뉴스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검색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검색어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코로나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5667A4-A343-4CC4-938F-0E3C8FCC74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8199" y="2161598"/>
            <a:ext cx="4473447" cy="425327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3640E73-7B82-4C11-AC3B-D348FABFFC21}"/>
              </a:ext>
            </a:extLst>
          </p:cNvPr>
          <p:cNvSpPr txBox="1"/>
          <p:nvPr/>
        </p:nvSpPr>
        <p:spPr>
          <a:xfrm>
            <a:off x="1489206" y="3576545"/>
            <a:ext cx="36651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@</a:t>
            </a:r>
            <a:r>
              <a:rPr lang="ko-KR" altLang="en-US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검색어</a:t>
            </a:r>
            <a:r>
              <a:rPr lang="en-US" altLang="ko-KR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_</a:t>
            </a:r>
            <a:r>
              <a:rPr lang="ko-KR" altLang="en-US" sz="28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소식</a:t>
            </a:r>
            <a:endParaRPr lang="en-US" altLang="ko-KR" sz="28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3F06A315-7B69-436F-B7A1-725E08C85F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10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99"/>
    </mc:Choice>
    <mc:Fallback xmlns="">
      <p:transition spd="slow" advTm="18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830262" y="140319"/>
            <a:ext cx="3000375" cy="523875"/>
          </a:xfrm>
          <a:custGeom>
            <a:avLst/>
            <a:gdLst>
              <a:gd name="connsiteX0" fmla="*/ 308768 w 3000375"/>
              <a:gd name="connsiteY0" fmla="*/ 0 h 523875"/>
              <a:gd name="connsiteX1" fmla="*/ 2690813 w 3000375"/>
              <a:gd name="connsiteY1" fmla="*/ 0 h 523875"/>
              <a:gd name="connsiteX2" fmla="*/ 2901449 w 3000375"/>
              <a:gd name="connsiteY2" fmla="*/ 139619 h 523875"/>
              <a:gd name="connsiteX3" fmla="*/ 2904853 w 3000375"/>
              <a:gd name="connsiteY3" fmla="*/ 156481 h 523875"/>
              <a:gd name="connsiteX4" fmla="*/ 2908527 w 3000375"/>
              <a:gd name="connsiteY4" fmla="*/ 156481 h 523875"/>
              <a:gd name="connsiteX5" fmla="*/ 3000375 w 3000375"/>
              <a:gd name="connsiteY5" fmla="*/ 523875 h 523875"/>
              <a:gd name="connsiteX6" fmla="*/ 0 w 3000375"/>
              <a:gd name="connsiteY6" fmla="*/ 523875 h 523875"/>
              <a:gd name="connsiteX7" fmla="*/ 91849 w 3000375"/>
              <a:gd name="connsiteY7" fmla="*/ 156481 h 523875"/>
              <a:gd name="connsiteX8" fmla="*/ 94728 w 3000375"/>
              <a:gd name="connsiteY8" fmla="*/ 156481 h 523875"/>
              <a:gd name="connsiteX9" fmla="*/ 98133 w 3000375"/>
              <a:gd name="connsiteY9" fmla="*/ 139619 h 523875"/>
              <a:gd name="connsiteX10" fmla="*/ 308768 w 3000375"/>
              <a:gd name="connsiteY10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00375" h="523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423861" y="140319"/>
            <a:ext cx="11488738" cy="1285875"/>
          </a:xfrm>
          <a:custGeom>
            <a:avLst/>
            <a:gdLst>
              <a:gd name="connsiteX0" fmla="*/ 308768 w 11488738"/>
              <a:gd name="connsiteY0" fmla="*/ 0 h 1285875"/>
              <a:gd name="connsiteX1" fmla="*/ 2690813 w 11488738"/>
              <a:gd name="connsiteY1" fmla="*/ 0 h 1285875"/>
              <a:gd name="connsiteX2" fmla="*/ 2901449 w 11488738"/>
              <a:gd name="connsiteY2" fmla="*/ 139619 h 1285875"/>
              <a:gd name="connsiteX3" fmla="*/ 2904853 w 11488738"/>
              <a:gd name="connsiteY3" fmla="*/ 156481 h 1285875"/>
              <a:gd name="connsiteX4" fmla="*/ 2908527 w 11488738"/>
              <a:gd name="connsiteY4" fmla="*/ 156481 h 1285875"/>
              <a:gd name="connsiteX5" fmla="*/ 3000375 w 11488738"/>
              <a:gd name="connsiteY5" fmla="*/ 523875 h 1285875"/>
              <a:gd name="connsiteX6" fmla="*/ 11361735 w 11488738"/>
              <a:gd name="connsiteY6" fmla="*/ 523875 h 1285875"/>
              <a:gd name="connsiteX7" fmla="*/ 11488738 w 11488738"/>
              <a:gd name="connsiteY7" fmla="*/ 650878 h 1285875"/>
              <a:gd name="connsiteX8" fmla="*/ 11488738 w 11488738"/>
              <a:gd name="connsiteY8" fmla="*/ 1285875 h 1285875"/>
              <a:gd name="connsiteX9" fmla="*/ 0 w 11488738"/>
              <a:gd name="connsiteY9" fmla="*/ 1285875 h 1285875"/>
              <a:gd name="connsiteX10" fmla="*/ 0 w 11488738"/>
              <a:gd name="connsiteY10" fmla="*/ 523875 h 1285875"/>
              <a:gd name="connsiteX11" fmla="*/ 91849 w 11488738"/>
              <a:gd name="connsiteY11" fmla="*/ 156481 h 1285875"/>
              <a:gd name="connsiteX12" fmla="*/ 94728 w 11488738"/>
              <a:gd name="connsiteY12" fmla="*/ 156481 h 1285875"/>
              <a:gd name="connsiteX13" fmla="*/ 98133 w 11488738"/>
              <a:gd name="connsiteY13" fmla="*/ 139619 h 1285875"/>
              <a:gd name="connsiteX14" fmla="*/ 308768 w 11488738"/>
              <a:gd name="connsiteY14" fmla="*/ 0 h 128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88738" h="1285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11361735" y="523875"/>
                </a:lnTo>
                <a:cubicBezTo>
                  <a:pt x="11431877" y="523875"/>
                  <a:pt x="11488738" y="580736"/>
                  <a:pt x="11488738" y="650878"/>
                </a:cubicBezTo>
                <a:lnTo>
                  <a:pt x="11488738" y="1285875"/>
                </a:lnTo>
                <a:lnTo>
                  <a:pt x="0" y="1285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9966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095500" y="816594"/>
            <a:ext cx="9131300" cy="431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latinLnBrk="0">
              <a:defRPr/>
            </a:pPr>
            <a:r>
              <a:rPr lang="ko-KR" altLang="en-US" sz="2400" kern="0" dirty="0">
                <a:solidFill>
                  <a:srgbClr val="915E4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아키텍처</a:t>
            </a:r>
            <a:endParaRPr lang="en-US" altLang="ko-KR" sz="1400" kern="0" dirty="0">
              <a:solidFill>
                <a:srgbClr val="915E4D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77474" y="238684"/>
            <a:ext cx="16417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Architecture</a:t>
            </a:r>
            <a:endParaRPr lang="ko-KR" altLang="en-US" sz="20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포인트가 5개인 별 12"/>
          <p:cNvSpPr/>
          <p:nvPr/>
        </p:nvSpPr>
        <p:spPr>
          <a:xfrm>
            <a:off x="11399043" y="876126"/>
            <a:ext cx="300037" cy="300037"/>
          </a:xfrm>
          <a:prstGeom prst="star5">
            <a:avLst>
              <a:gd name="adj" fmla="val 25480"/>
              <a:gd name="hf" fmla="val 105146"/>
              <a:gd name="vf" fmla="val 110557"/>
            </a:avLst>
          </a:prstGeom>
          <a:solidFill>
            <a:srgbClr val="FFCFB7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77596" y="903847"/>
            <a:ext cx="219697" cy="219697"/>
          </a:xfrm>
          <a:prstGeom prst="ellipse">
            <a:avLst/>
          </a:prstGeom>
          <a:solidFill>
            <a:schemeClr val="bg1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177474" y="903847"/>
            <a:ext cx="219697" cy="219697"/>
          </a:xfrm>
          <a:prstGeom prst="ellipse">
            <a:avLst/>
          </a:prstGeom>
          <a:solidFill>
            <a:srgbClr val="FB5D74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577352" y="903847"/>
            <a:ext cx="219697" cy="219697"/>
          </a:xfrm>
          <a:prstGeom prst="ellipse">
            <a:avLst/>
          </a:prstGeom>
          <a:solidFill>
            <a:srgbClr val="FFC000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3862" y="1426194"/>
            <a:ext cx="11488738" cy="5239656"/>
          </a:xfrm>
          <a:prstGeom prst="rect">
            <a:avLst/>
          </a:pr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09600" y="1603994"/>
            <a:ext cx="11112500" cy="4871356"/>
          </a:xfrm>
          <a:prstGeom prst="roundRect">
            <a:avLst>
              <a:gd name="adj" fmla="val 1831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240987C-8153-436E-B9E8-8A570F4EF31B}"/>
              </a:ext>
            </a:extLst>
          </p:cNvPr>
          <p:cNvSpPr/>
          <p:nvPr/>
        </p:nvSpPr>
        <p:spPr>
          <a:xfrm>
            <a:off x="4239491" y="-889467"/>
            <a:ext cx="1080655" cy="431800"/>
          </a:xfrm>
          <a:prstGeom prst="rect">
            <a:avLst/>
          </a:prstGeom>
          <a:solidFill>
            <a:srgbClr val="FFB7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3E0F75A2-0041-49FC-A909-71E2109CE310}"/>
              </a:ext>
            </a:extLst>
          </p:cNvPr>
          <p:cNvCxnSpPr>
            <a:cxnSpLocks/>
          </p:cNvCxnSpPr>
          <p:nvPr/>
        </p:nvCxnSpPr>
        <p:spPr>
          <a:xfrm flipV="1">
            <a:off x="7677150" y="2369078"/>
            <a:ext cx="1504706" cy="774422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Easy step-by-step guide to deploying on Heroku - DEV">
            <a:extLst>
              <a:ext uri="{FF2B5EF4-FFF2-40B4-BE49-F238E27FC236}">
                <a16:creationId xmlns:a16="http://schemas.microsoft.com/office/drawing/2014/main" id="{9F54FFAE-860F-4CA4-8A22-A7C67397C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2225" y="1384323"/>
            <a:ext cx="1936750" cy="229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B7BD13-7DC6-41F2-814F-357864FB1C43}"/>
              </a:ext>
            </a:extLst>
          </p:cNvPr>
          <p:cNvSpPr txBox="1"/>
          <p:nvPr/>
        </p:nvSpPr>
        <p:spPr>
          <a:xfrm>
            <a:off x="7826375" y="2339679"/>
            <a:ext cx="72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배포</a:t>
            </a:r>
          </a:p>
        </p:txBody>
      </p:sp>
      <p:sp>
        <p:nvSpPr>
          <p:cNvPr id="20" name="모서리가 둥근 직사각형 11">
            <a:extLst>
              <a:ext uri="{FF2B5EF4-FFF2-40B4-BE49-F238E27FC236}">
                <a16:creationId xmlns:a16="http://schemas.microsoft.com/office/drawing/2014/main" id="{05CEA349-4F06-4032-BDD1-8B18C223AD4A}"/>
              </a:ext>
            </a:extLst>
          </p:cNvPr>
          <p:cNvSpPr/>
          <p:nvPr/>
        </p:nvSpPr>
        <p:spPr>
          <a:xfrm>
            <a:off x="970603" y="3143500"/>
            <a:ext cx="6537776" cy="2719599"/>
          </a:xfrm>
          <a:prstGeom prst="roundRect">
            <a:avLst/>
          </a:prstGeom>
          <a:noFill/>
          <a:ln w="381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5FBED8C2-47BD-48CC-9E9D-932170F486B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176" y="4368003"/>
            <a:ext cx="1871853" cy="1194383"/>
          </a:xfrm>
          <a:prstGeom prst="rect">
            <a:avLst/>
          </a:prstGeom>
        </p:spPr>
      </p:pic>
      <p:pic>
        <p:nvPicPr>
          <p:cNvPr id="1028" name="Picture 4" descr="Digital Dynamics: React JS 처음 만나보기">
            <a:extLst>
              <a:ext uri="{FF2B5EF4-FFF2-40B4-BE49-F238E27FC236}">
                <a16:creationId xmlns:a16="http://schemas.microsoft.com/office/drawing/2014/main" id="{B00F671B-EF15-4880-AFA5-45F23F010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936" y="4442390"/>
            <a:ext cx="2238375" cy="104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2206602-42DD-4F22-A6CD-57CC75D8485D}"/>
              </a:ext>
            </a:extLst>
          </p:cNvPr>
          <p:cNvCxnSpPr/>
          <p:nvPr/>
        </p:nvCxnSpPr>
        <p:spPr>
          <a:xfrm flipH="1">
            <a:off x="3653860" y="4981821"/>
            <a:ext cx="1468316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F0562AA-FE86-4962-89EA-25C9AEAF5F2A}"/>
              </a:ext>
            </a:extLst>
          </p:cNvPr>
          <p:cNvSpPr txBox="1"/>
          <p:nvPr/>
        </p:nvSpPr>
        <p:spPr>
          <a:xfrm>
            <a:off x="2347872" y="5288304"/>
            <a:ext cx="3783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이벤트 발생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웹 페이지 업데이트</a:t>
            </a:r>
          </a:p>
        </p:txBody>
      </p:sp>
      <p:pic>
        <p:nvPicPr>
          <p:cNvPr id="1034" name="Picture 10" descr="채널 iOS에 Redux를 적용하게 된 7가지 이유.">
            <a:extLst>
              <a:ext uri="{FF2B5EF4-FFF2-40B4-BE49-F238E27FC236}">
                <a16:creationId xmlns:a16="http://schemas.microsoft.com/office/drawing/2014/main" id="{314AB428-6CC4-4DA0-903F-7BED56DB6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616" y="3342622"/>
            <a:ext cx="2081749" cy="56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F9EA036-962E-4718-A91E-17B1FCDBBB53}"/>
              </a:ext>
            </a:extLst>
          </p:cNvPr>
          <p:cNvCxnSpPr>
            <a:cxnSpLocks/>
          </p:cNvCxnSpPr>
          <p:nvPr/>
        </p:nvCxnSpPr>
        <p:spPr>
          <a:xfrm>
            <a:off x="4426108" y="4368003"/>
            <a:ext cx="0" cy="634088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604A5FB-5F23-4BF6-888A-C2046B975319}"/>
              </a:ext>
            </a:extLst>
          </p:cNvPr>
          <p:cNvSpPr txBox="1"/>
          <p:nvPr/>
        </p:nvSpPr>
        <p:spPr>
          <a:xfrm>
            <a:off x="3040427" y="3973292"/>
            <a:ext cx="3783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챗봇과의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대화 내용을 저장</a:t>
            </a:r>
          </a:p>
        </p:txBody>
      </p:sp>
      <p:pic>
        <p:nvPicPr>
          <p:cNvPr id="1036" name="Picture 12" descr="6 Best Dialogflow Courses &amp; Tutorials - (Updated 2020)">
            <a:extLst>
              <a:ext uri="{FF2B5EF4-FFF2-40B4-BE49-F238E27FC236}">
                <a16:creationId xmlns:a16="http://schemas.microsoft.com/office/drawing/2014/main" id="{0C61E6DA-2E80-4BF1-842F-D62E6827D5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1" t="36705" r="35660" b="31548"/>
          <a:stretch/>
        </p:blipFill>
        <p:spPr bwMode="auto">
          <a:xfrm>
            <a:off x="8541022" y="3903573"/>
            <a:ext cx="2951797" cy="9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Cloud Computing Services | Google Cloud">
            <a:extLst>
              <a:ext uri="{FF2B5EF4-FFF2-40B4-BE49-F238E27FC236}">
                <a16:creationId xmlns:a16="http://schemas.microsoft.com/office/drawing/2014/main" id="{9024BE6D-37D1-4AAD-84BE-748504B8C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799" y="4833722"/>
            <a:ext cx="3758804" cy="57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8528E434-8686-4434-8125-681166389CB1}"/>
              </a:ext>
            </a:extLst>
          </p:cNvPr>
          <p:cNvCxnSpPr/>
          <p:nvPr/>
        </p:nvCxnSpPr>
        <p:spPr>
          <a:xfrm>
            <a:off x="7044103" y="4157958"/>
            <a:ext cx="1266093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207B974-1B0A-474B-8F48-8D2915B86822}"/>
              </a:ext>
            </a:extLst>
          </p:cNvPr>
          <p:cNvCxnSpPr/>
          <p:nvPr/>
        </p:nvCxnSpPr>
        <p:spPr>
          <a:xfrm flipH="1">
            <a:off x="6994029" y="4442390"/>
            <a:ext cx="1266093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36908B1-36FA-468C-8229-2A85F073E291}"/>
              </a:ext>
            </a:extLst>
          </p:cNvPr>
          <p:cNvSpPr txBox="1"/>
          <p:nvPr/>
        </p:nvSpPr>
        <p:spPr>
          <a:xfrm>
            <a:off x="7044103" y="3709228"/>
            <a:ext cx="1936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API</a:t>
            </a:r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Request</a:t>
            </a:r>
            <a:endParaRPr lang="ko-KR" altLang="en-US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BE27B0-7042-4699-AC74-772BB26D0050}"/>
              </a:ext>
            </a:extLst>
          </p:cNvPr>
          <p:cNvSpPr txBox="1"/>
          <p:nvPr/>
        </p:nvSpPr>
        <p:spPr>
          <a:xfrm>
            <a:off x="7058297" y="4511049"/>
            <a:ext cx="1936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Response</a:t>
            </a:r>
            <a:endParaRPr lang="ko-KR" altLang="en-US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54032574-4D3E-41B5-8054-F17EFA6C96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6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452"/>
    </mc:Choice>
    <mc:Fallback xmlns="">
      <p:transition spd="slow" advTm="55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830262" y="140319"/>
            <a:ext cx="3000375" cy="523875"/>
          </a:xfrm>
          <a:custGeom>
            <a:avLst/>
            <a:gdLst>
              <a:gd name="connsiteX0" fmla="*/ 308768 w 3000375"/>
              <a:gd name="connsiteY0" fmla="*/ 0 h 523875"/>
              <a:gd name="connsiteX1" fmla="*/ 2690813 w 3000375"/>
              <a:gd name="connsiteY1" fmla="*/ 0 h 523875"/>
              <a:gd name="connsiteX2" fmla="*/ 2901449 w 3000375"/>
              <a:gd name="connsiteY2" fmla="*/ 139619 h 523875"/>
              <a:gd name="connsiteX3" fmla="*/ 2904853 w 3000375"/>
              <a:gd name="connsiteY3" fmla="*/ 156481 h 523875"/>
              <a:gd name="connsiteX4" fmla="*/ 2908527 w 3000375"/>
              <a:gd name="connsiteY4" fmla="*/ 156481 h 523875"/>
              <a:gd name="connsiteX5" fmla="*/ 3000375 w 3000375"/>
              <a:gd name="connsiteY5" fmla="*/ 523875 h 523875"/>
              <a:gd name="connsiteX6" fmla="*/ 0 w 3000375"/>
              <a:gd name="connsiteY6" fmla="*/ 523875 h 523875"/>
              <a:gd name="connsiteX7" fmla="*/ 91849 w 3000375"/>
              <a:gd name="connsiteY7" fmla="*/ 156481 h 523875"/>
              <a:gd name="connsiteX8" fmla="*/ 94728 w 3000375"/>
              <a:gd name="connsiteY8" fmla="*/ 156481 h 523875"/>
              <a:gd name="connsiteX9" fmla="*/ 98133 w 3000375"/>
              <a:gd name="connsiteY9" fmla="*/ 139619 h 523875"/>
              <a:gd name="connsiteX10" fmla="*/ 308768 w 3000375"/>
              <a:gd name="connsiteY10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00375" h="523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423861" y="140319"/>
            <a:ext cx="11488738" cy="1285875"/>
          </a:xfrm>
          <a:custGeom>
            <a:avLst/>
            <a:gdLst>
              <a:gd name="connsiteX0" fmla="*/ 308768 w 11488738"/>
              <a:gd name="connsiteY0" fmla="*/ 0 h 1285875"/>
              <a:gd name="connsiteX1" fmla="*/ 2690813 w 11488738"/>
              <a:gd name="connsiteY1" fmla="*/ 0 h 1285875"/>
              <a:gd name="connsiteX2" fmla="*/ 2901449 w 11488738"/>
              <a:gd name="connsiteY2" fmla="*/ 139619 h 1285875"/>
              <a:gd name="connsiteX3" fmla="*/ 2904853 w 11488738"/>
              <a:gd name="connsiteY3" fmla="*/ 156481 h 1285875"/>
              <a:gd name="connsiteX4" fmla="*/ 2908527 w 11488738"/>
              <a:gd name="connsiteY4" fmla="*/ 156481 h 1285875"/>
              <a:gd name="connsiteX5" fmla="*/ 3000375 w 11488738"/>
              <a:gd name="connsiteY5" fmla="*/ 523875 h 1285875"/>
              <a:gd name="connsiteX6" fmla="*/ 11361735 w 11488738"/>
              <a:gd name="connsiteY6" fmla="*/ 523875 h 1285875"/>
              <a:gd name="connsiteX7" fmla="*/ 11488738 w 11488738"/>
              <a:gd name="connsiteY7" fmla="*/ 650878 h 1285875"/>
              <a:gd name="connsiteX8" fmla="*/ 11488738 w 11488738"/>
              <a:gd name="connsiteY8" fmla="*/ 1285875 h 1285875"/>
              <a:gd name="connsiteX9" fmla="*/ 0 w 11488738"/>
              <a:gd name="connsiteY9" fmla="*/ 1285875 h 1285875"/>
              <a:gd name="connsiteX10" fmla="*/ 0 w 11488738"/>
              <a:gd name="connsiteY10" fmla="*/ 523875 h 1285875"/>
              <a:gd name="connsiteX11" fmla="*/ 91849 w 11488738"/>
              <a:gd name="connsiteY11" fmla="*/ 156481 h 1285875"/>
              <a:gd name="connsiteX12" fmla="*/ 94728 w 11488738"/>
              <a:gd name="connsiteY12" fmla="*/ 156481 h 1285875"/>
              <a:gd name="connsiteX13" fmla="*/ 98133 w 11488738"/>
              <a:gd name="connsiteY13" fmla="*/ 139619 h 1285875"/>
              <a:gd name="connsiteX14" fmla="*/ 308768 w 11488738"/>
              <a:gd name="connsiteY14" fmla="*/ 0 h 128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88738" h="1285875">
                <a:moveTo>
                  <a:pt x="308768" y="0"/>
                </a:moveTo>
                <a:lnTo>
                  <a:pt x="2690813" y="0"/>
                </a:lnTo>
                <a:cubicBezTo>
                  <a:pt x="2785502" y="0"/>
                  <a:pt x="2866745" y="57571"/>
                  <a:pt x="2901449" y="139619"/>
                </a:cubicBezTo>
                <a:lnTo>
                  <a:pt x="2904853" y="156481"/>
                </a:lnTo>
                <a:lnTo>
                  <a:pt x="2908527" y="156481"/>
                </a:lnTo>
                <a:lnTo>
                  <a:pt x="3000375" y="523875"/>
                </a:lnTo>
                <a:lnTo>
                  <a:pt x="11361735" y="523875"/>
                </a:lnTo>
                <a:cubicBezTo>
                  <a:pt x="11431877" y="523875"/>
                  <a:pt x="11488738" y="580736"/>
                  <a:pt x="11488738" y="650878"/>
                </a:cubicBezTo>
                <a:lnTo>
                  <a:pt x="11488738" y="1285875"/>
                </a:lnTo>
                <a:lnTo>
                  <a:pt x="0" y="1285875"/>
                </a:lnTo>
                <a:lnTo>
                  <a:pt x="0" y="523875"/>
                </a:lnTo>
                <a:lnTo>
                  <a:pt x="91849" y="156481"/>
                </a:lnTo>
                <a:lnTo>
                  <a:pt x="94728" y="156481"/>
                </a:lnTo>
                <a:lnTo>
                  <a:pt x="98133" y="139619"/>
                </a:lnTo>
                <a:cubicBezTo>
                  <a:pt x="132836" y="57571"/>
                  <a:pt x="214079" y="0"/>
                  <a:pt x="308768" y="0"/>
                </a:cubicBezTo>
                <a:close/>
              </a:path>
            </a:pathLst>
          </a:custGeom>
          <a:solidFill>
            <a:srgbClr val="FF9966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095500" y="816594"/>
            <a:ext cx="9131300" cy="431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latinLnBrk="0">
              <a:defRPr/>
            </a:pPr>
            <a:r>
              <a:rPr lang="ko-KR" altLang="en-US" sz="2400" kern="0" dirty="0">
                <a:solidFill>
                  <a:srgbClr val="915E4D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결론 및 향후 개선 방안</a:t>
            </a:r>
            <a:endParaRPr lang="en-US" altLang="ko-KR" sz="1400" kern="0" dirty="0">
              <a:solidFill>
                <a:srgbClr val="915E4D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77474" y="238684"/>
            <a:ext cx="14927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Conclusion</a:t>
            </a:r>
            <a:endParaRPr lang="ko-KR" altLang="en-US" sz="20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포인트가 5개인 별 12"/>
          <p:cNvSpPr/>
          <p:nvPr/>
        </p:nvSpPr>
        <p:spPr>
          <a:xfrm>
            <a:off x="11399043" y="876126"/>
            <a:ext cx="300037" cy="300037"/>
          </a:xfrm>
          <a:prstGeom prst="star5">
            <a:avLst>
              <a:gd name="adj" fmla="val 25480"/>
              <a:gd name="hf" fmla="val 105146"/>
              <a:gd name="vf" fmla="val 110557"/>
            </a:avLst>
          </a:prstGeom>
          <a:solidFill>
            <a:srgbClr val="FFCFB7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77596" y="903847"/>
            <a:ext cx="219697" cy="219697"/>
          </a:xfrm>
          <a:prstGeom prst="ellipse">
            <a:avLst/>
          </a:prstGeom>
          <a:solidFill>
            <a:schemeClr val="bg1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1177474" y="903847"/>
            <a:ext cx="219697" cy="219697"/>
          </a:xfrm>
          <a:prstGeom prst="ellipse">
            <a:avLst/>
          </a:prstGeom>
          <a:solidFill>
            <a:srgbClr val="FB5D74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577352" y="903847"/>
            <a:ext cx="219697" cy="219697"/>
          </a:xfrm>
          <a:prstGeom prst="ellipse">
            <a:avLst/>
          </a:prstGeom>
          <a:solidFill>
            <a:srgbClr val="FFC000"/>
          </a:solidFill>
          <a:ln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3862" y="1426194"/>
            <a:ext cx="11488738" cy="5239656"/>
          </a:xfrm>
          <a:prstGeom prst="rect">
            <a:avLst/>
          </a:prstGeom>
          <a:solidFill>
            <a:srgbClr val="FFCFB7"/>
          </a:solidFill>
          <a:ln w="22225">
            <a:solidFill>
              <a:srgbClr val="774001"/>
            </a:solidFill>
          </a:ln>
          <a:effectLst>
            <a:outerShdw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09600" y="1603994"/>
            <a:ext cx="11112500" cy="4871356"/>
          </a:xfrm>
          <a:prstGeom prst="roundRect">
            <a:avLst>
              <a:gd name="adj" fmla="val 1831"/>
            </a:avLst>
          </a:prstGeom>
          <a:solidFill>
            <a:schemeClr val="bg1"/>
          </a:solidFill>
          <a:ln w="22225">
            <a:solidFill>
              <a:srgbClr val="774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240987C-8153-436E-B9E8-8A570F4EF31B}"/>
              </a:ext>
            </a:extLst>
          </p:cNvPr>
          <p:cNvSpPr/>
          <p:nvPr/>
        </p:nvSpPr>
        <p:spPr>
          <a:xfrm>
            <a:off x="4239491" y="-889467"/>
            <a:ext cx="1080655" cy="431800"/>
          </a:xfrm>
          <a:prstGeom prst="rect">
            <a:avLst/>
          </a:prstGeom>
          <a:solidFill>
            <a:srgbClr val="FFB7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FDE925-FAA1-4CA9-AB71-555CA992CB46}"/>
              </a:ext>
            </a:extLst>
          </p:cNvPr>
          <p:cNvSpPr/>
          <p:nvPr/>
        </p:nvSpPr>
        <p:spPr>
          <a:xfrm>
            <a:off x="1055463" y="1777514"/>
            <a:ext cx="1022077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기존의 목표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: Single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page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lang="ko-KR" altLang="en-US" sz="24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챗봇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구현 및 </a:t>
            </a:r>
            <a:r>
              <a:rPr lang="ko-KR" altLang="en-US" sz="24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크롤링을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통해 최신 영상 전달하기</a:t>
            </a:r>
            <a:endParaRPr lang="en-US" altLang="ko-KR" sz="2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r>
              <a:rPr lang="ko-KR" altLang="en-US" sz="2400" dirty="0">
                <a:highlight>
                  <a:srgbClr val="FFC000"/>
                </a:highlight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성과</a:t>
            </a:r>
            <a:r>
              <a:rPr lang="en-US" altLang="ko-KR" sz="24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목표 달성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+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회원가입 및 로그인 페이지 구현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+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최신 영상 및 정확도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소식 등을 크롤링해서 전달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+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회원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/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비회원 구분해서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“</a:t>
            </a:r>
            <a:r>
              <a:rPr lang="ko-KR" altLang="en-US" sz="24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선검색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”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기능 추가</a:t>
            </a:r>
            <a:endParaRPr lang="en-US" altLang="ko-KR" sz="2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endParaRPr lang="en-US" altLang="ko-KR" sz="24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r>
              <a:rPr lang="ko-KR" altLang="en-US" sz="2400" dirty="0">
                <a:highlight>
                  <a:srgbClr val="FFC000"/>
                </a:highlight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문제점</a:t>
            </a:r>
            <a:endParaRPr lang="en-US" altLang="ko-KR" sz="2400" dirty="0">
              <a:highlight>
                <a:srgbClr val="FFC000"/>
              </a:highlight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SEARCH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AND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CHAT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프로젝트를 통해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처음으로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React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를 사용해서 웹 페이지를 구성하고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배포해보았습니다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따라서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SPA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로 인해 메인 페이지에서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&lt;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로그인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&gt;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후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&lt;Chat&gt;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페이지로 넘어갈 때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en-US" altLang="ko-KR" sz="24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href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 아닌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Router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를 </a:t>
            </a:r>
            <a:r>
              <a:rPr lang="ko-KR" altLang="en-US" sz="24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사용해야하여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전역변수를 사용하게 되는 이슈로 인해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2~3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번 클릭해야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chat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페이지로 넘어가게 되었습니다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 </a:t>
            </a:r>
          </a:p>
          <a:p>
            <a:endParaRPr lang="en-US" altLang="ko-KR" sz="24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r>
              <a:rPr lang="ko-KR" altLang="en-US" sz="2400" dirty="0">
                <a:highlight>
                  <a:srgbClr val="FFC000"/>
                </a:highlight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개선방안</a:t>
            </a:r>
            <a:endParaRPr lang="en-US" altLang="ko-KR" sz="2400" dirty="0">
              <a:highlight>
                <a:srgbClr val="FFC000"/>
              </a:highlight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로그인 버튼을 클릭했을 때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Router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 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“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바로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” </a:t>
            </a: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작동할 수 있도록 구현하는 방안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64D55A1F-DC70-4EA7-B832-2E789744A0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752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44"/>
    </mc:Choice>
    <mc:Fallback xmlns="">
      <p:transition spd="slow" advTm="33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893</Words>
  <Application>Microsoft Office PowerPoint</Application>
  <PresentationFormat>와이드스크린</PresentationFormat>
  <Paragraphs>91</Paragraphs>
  <Slides>10</Slides>
  <Notes>10</Notes>
  <HiddenSlides>0</HiddenSlides>
  <MMClips>10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Arial</vt:lpstr>
      <vt:lpstr>나눔고딕</vt:lpstr>
      <vt:lpstr>맑은 고딕</vt:lpstr>
      <vt:lpstr>AppleSDGothicNeoM00</vt:lpstr>
      <vt:lpstr>AppleSDGothicNeoB00</vt:lpstr>
      <vt:lpstr>나눔고딕 ExtraBold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서 민정</cp:lastModifiedBy>
  <cp:revision>14</cp:revision>
  <dcterms:created xsi:type="dcterms:W3CDTF">2020-04-07T04:27:18Z</dcterms:created>
  <dcterms:modified xsi:type="dcterms:W3CDTF">2020-06-25T07:22:23Z</dcterms:modified>
</cp:coreProperties>
</file>

<file path=docProps/thumbnail.jpeg>
</file>